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62" r:id="rId3"/>
    <p:sldId id="260" r:id="rId4"/>
    <p:sldId id="259" r:id="rId5"/>
    <p:sldId id="261" r:id="rId6"/>
    <p:sldId id="285" r:id="rId7"/>
    <p:sldId id="286" r:id="rId8"/>
    <p:sldId id="290" r:id="rId9"/>
    <p:sldId id="288" r:id="rId10"/>
    <p:sldId id="289" r:id="rId11"/>
    <p:sldId id="264" r:id="rId12"/>
    <p:sldId id="265" r:id="rId13"/>
    <p:sldId id="266" r:id="rId14"/>
    <p:sldId id="267" r:id="rId15"/>
    <p:sldId id="268" r:id="rId16"/>
    <p:sldId id="291" r:id="rId17"/>
    <p:sldId id="292" r:id="rId18"/>
    <p:sldId id="294" r:id="rId19"/>
    <p:sldId id="295" r:id="rId20"/>
    <p:sldId id="296" r:id="rId21"/>
    <p:sldId id="297" r:id="rId22"/>
    <p:sldId id="298" r:id="rId23"/>
    <p:sldId id="277" r:id="rId24"/>
    <p:sldId id="299" r:id="rId25"/>
    <p:sldId id="279" r:id="rId26"/>
    <p:sldId id="300" r:id="rId27"/>
    <p:sldId id="281" r:id="rId28"/>
    <p:sldId id="301" r:id="rId29"/>
    <p:sldId id="284" r:id="rId30"/>
    <p:sldId id="283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andra Holla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992"/>
    <a:srgbClr val="928AA4"/>
    <a:srgbClr val="96368B"/>
    <a:srgbClr val="E35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4"/>
    <p:restoredTop sz="93469"/>
  </p:normalViewPr>
  <p:slideViewPr>
    <p:cSldViewPr snapToGrid="0">
      <p:cViewPr varScale="1">
        <p:scale>
          <a:sx n="91" d="100"/>
          <a:sy n="91" d="100"/>
        </p:scale>
        <p:origin x="26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These slides are for use with the Teacher Guide for the MYP1 Interdisciplinary unit: Parks and Gardens as Sanctuaries. Please read the Teacher Guide before using the slides.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e61a1d0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e61a1d05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514c247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514c247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e61a1d0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e61a1d0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e61a1d0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e61a1d0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4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e61a1d0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e61a1d0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24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e61a1d0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e61a1d0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983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e61a1d0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e61a1d0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31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e61a1d0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e61a1d0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40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webberlandscaping.com/trees-talk-to-each-other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axoprint.co.uk/blog/cross-fold-leafle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7C3F559-9046-E078-63B4-E872EB6C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F15C7A-EC91-124E-8F4A-649D307384E9}"/>
              </a:ext>
            </a:extLst>
          </p:cNvPr>
          <p:cNvSpPr/>
          <p:nvPr/>
        </p:nvSpPr>
        <p:spPr>
          <a:xfrm>
            <a:off x="5510057" y="0"/>
            <a:ext cx="3633951" cy="278366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68E"/>
              </a:solidFill>
            </a:endParaRPr>
          </a:p>
        </p:txBody>
      </p:sp>
      <p:sp>
        <p:nvSpPr>
          <p:cNvPr id="9" name="Google Shape;99;p25">
            <a:extLst>
              <a:ext uri="{FF2B5EF4-FFF2-40B4-BE49-F238E27FC236}">
                <a16:creationId xmlns:a16="http://schemas.microsoft.com/office/drawing/2014/main" id="{5D35ED41-E3DE-9C43-8E53-110479ED7AD6}"/>
              </a:ext>
            </a:extLst>
          </p:cNvPr>
          <p:cNvSpPr txBox="1">
            <a:spLocks/>
          </p:cNvSpPr>
          <p:nvPr/>
        </p:nvSpPr>
        <p:spPr>
          <a:xfrm>
            <a:off x="5758243" y="1067571"/>
            <a:ext cx="3045289" cy="33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ts val="2400"/>
              </a:lnSpc>
              <a:spcAft>
                <a:spcPts val="800"/>
              </a:spcAft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</a:t>
            </a:r>
          </a:p>
          <a:p>
            <a:pPr algn="l">
              <a:lnSpc>
                <a:spcPts val="2600"/>
              </a:lnSpc>
              <a:spcAft>
                <a:spcPts val="2200"/>
              </a:spcAft>
            </a:pPr>
            <a:r>
              <a:rPr lang="en-GB" sz="1600" dirty="0">
                <a:solidFill>
                  <a:schemeClr val="bg1"/>
                </a:solidFill>
                <a:latin typeface="ITC New Baskerville Std" panose="02020602060506020304" pitchFamily="18" charset="0"/>
                <a:ea typeface="Calibri"/>
                <a:cs typeface="Calibri"/>
                <a:sym typeface="Calibri"/>
              </a:rPr>
              <a:t>COMPANION SLIDES MYP1</a:t>
            </a:r>
            <a:endParaRPr lang="en-GB" sz="2200" dirty="0">
              <a:solidFill>
                <a:schemeClr val="bg1"/>
              </a:solidFill>
              <a:latin typeface="ITC New Baskerville Std" panose="02020602060506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E1920-0194-6C40-A38C-BECA20C5DDDE}"/>
              </a:ext>
            </a:extLst>
          </p:cNvPr>
          <p:cNvSpPr/>
          <p:nvPr/>
        </p:nvSpPr>
        <p:spPr>
          <a:xfrm>
            <a:off x="5758243" y="1885729"/>
            <a:ext cx="3113383" cy="10325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ITC New Baskerville Std" panose="02020602060506020304" pitchFamily="18" charset="0"/>
                <a:ea typeface="Calibri"/>
                <a:cs typeface="Calibri"/>
                <a:sym typeface="Calibri"/>
              </a:rPr>
              <a:t>PARKS AND GARDENS </a:t>
            </a:r>
            <a:br>
              <a:rPr lang="en-GB" sz="2200" dirty="0">
                <a:solidFill>
                  <a:schemeClr val="bg1"/>
                </a:solidFill>
                <a:latin typeface="ITC New Baskerville Std" panose="02020602060506020304" pitchFamily="18" charset="0"/>
                <a:ea typeface="Calibri"/>
                <a:cs typeface="Calibri"/>
                <a:sym typeface="Calibri"/>
              </a:rPr>
            </a:br>
            <a:r>
              <a:rPr lang="en-GB" sz="2200" dirty="0">
                <a:solidFill>
                  <a:schemeClr val="bg1"/>
                </a:solidFill>
                <a:latin typeface="ITC New Baskerville Std" panose="02020602060506020304" pitchFamily="18" charset="0"/>
                <a:ea typeface="Calibri"/>
                <a:cs typeface="Calibri"/>
                <a:sym typeface="Calibri"/>
              </a:rPr>
              <a:t>AS SANCTUARIES</a:t>
            </a:r>
            <a:endParaRPr lang="en-US" sz="2200" dirty="0">
              <a:solidFill>
                <a:schemeClr val="bg1"/>
              </a:solidFill>
              <a:latin typeface="ITC New Baskerville Std" panose="02020602060506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C71482-A03A-AC4B-8984-42EFC520A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057" y="-17277"/>
            <a:ext cx="3633951" cy="10449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4702275" y="1398124"/>
            <a:ext cx="3615284" cy="23472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b="1" dirty="0">
                <a:solidFill>
                  <a:srgbClr val="7C699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 Prince and his Beloved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b="1" dirty="0">
              <a:solidFill>
                <a:srgbClr val="7C6992"/>
              </a:solidFill>
              <a:highlight>
                <a:schemeClr val="lt1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Folio from the manuscript of </a:t>
            </a:r>
            <a:r>
              <a:rPr lang="en-GB" sz="1400" dirty="0" err="1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Kulliyat</a:t>
            </a: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</a:t>
            </a:r>
            <a:b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(collected works) of </a:t>
            </a:r>
            <a:r>
              <a:rPr lang="en-GB" sz="1400" dirty="0" err="1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S’di</a:t>
            </a: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(d.1292)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dirty="0">
              <a:solidFill>
                <a:srgbClr val="222222"/>
              </a:solidFill>
              <a:highlight>
                <a:schemeClr val="lt1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Agra, India. ca. 1604  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dirty="0">
              <a:solidFill>
                <a:srgbClr val="222222"/>
              </a:solidFill>
              <a:highlight>
                <a:schemeClr val="lt1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Opaque watercolour, ink and gold on paper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41.8 cm x 26.2 cm 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dirty="0">
              <a:solidFill>
                <a:srgbClr val="222222"/>
              </a:solidFill>
              <a:highlight>
                <a:schemeClr val="lt1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chemeClr val="dk1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© The Aga Khan Museum, </a:t>
            </a:r>
            <a:r>
              <a:rPr lang="en-GB" sz="1400" dirty="0">
                <a:solidFill>
                  <a:srgbClr val="222222"/>
                </a:solidFill>
                <a:highlight>
                  <a:schemeClr val="lt1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AKM284.21</a:t>
            </a:r>
            <a:endParaRPr lang="en-GB" sz="1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915D4-B6A4-A74E-B23B-190289797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3" name="Picture 2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2EC77DC9-52CA-BB47-A7E8-F4E5CCEF17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874" y="334031"/>
            <a:ext cx="2876663" cy="44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98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1;p14">
            <a:extLst>
              <a:ext uri="{FF2B5EF4-FFF2-40B4-BE49-F238E27FC236}">
                <a16:creationId xmlns:a16="http://schemas.microsoft.com/office/drawing/2014/main" id="{63C677AB-45CD-CE4B-A182-BA361FBDBB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1"/>
            <a:ext cx="3729520" cy="241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;p14">
            <a:extLst>
              <a:ext uri="{FF2B5EF4-FFF2-40B4-BE49-F238E27FC236}">
                <a16:creationId xmlns:a16="http://schemas.microsoft.com/office/drawing/2014/main" id="{1199F89C-FEFB-2948-8C4A-B552CE7FE48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382" y="2527443"/>
            <a:ext cx="5322618" cy="261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578959A5-A493-3749-A802-4DD5E00282E4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7443"/>
            <a:ext cx="3729519" cy="26160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4;p17">
            <a:extLst>
              <a:ext uri="{FF2B5EF4-FFF2-40B4-BE49-F238E27FC236}">
                <a16:creationId xmlns:a16="http://schemas.microsoft.com/office/drawing/2014/main" id="{65FB4A56-5CB0-644B-9360-0FD9FD858896}"/>
              </a:ext>
            </a:extLst>
          </p:cNvPr>
          <p:cNvSpPr txBox="1"/>
          <p:nvPr/>
        </p:nvSpPr>
        <p:spPr>
          <a:xfrm>
            <a:off x="5896422" y="285135"/>
            <a:ext cx="3247578" cy="175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400" dirty="0">
                <a:solidFill>
                  <a:srgbClr val="7C6992"/>
                </a:solidFill>
                <a:latin typeface="ITC New Baskerville Std" panose="02020602060506020304" pitchFamily="18" charset="0"/>
              </a:rPr>
              <a:t>VEGETABLE PLOTS</a:t>
            </a:r>
          </a:p>
          <a:p>
            <a:pPr lvl="0"/>
            <a:endParaRPr lang="en-GB" dirty="0"/>
          </a:p>
          <a:p>
            <a:pPr lvl="0"/>
            <a:r>
              <a:rPr lang="en-GB" dirty="0">
                <a:latin typeface="Gill Sans MT" panose="020B0502020104020203" pitchFamily="34" charset="77"/>
              </a:rPr>
              <a:t>Image 1: Gardeners World</a:t>
            </a:r>
            <a:endParaRPr dirty="0">
              <a:latin typeface="Gill Sans MT" panose="020B050202010402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Gill Sans MT" panose="020B0502020104020203" pitchFamily="34" charset="77"/>
              </a:rPr>
              <a:t>Image 2: </a:t>
            </a:r>
            <a:r>
              <a:rPr lang="en-GB" dirty="0" err="1">
                <a:latin typeface="Gill Sans MT" panose="020B0502020104020203" pitchFamily="34" charset="77"/>
              </a:rPr>
              <a:t>Avomacc</a:t>
            </a:r>
            <a:endParaRPr lang="en-GB" dirty="0">
              <a:latin typeface="Gill Sans MT" panose="020B050202010402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Gill Sans MT" panose="020B0502020104020203" pitchFamily="34" charset="77"/>
              </a:rPr>
              <a:t>Image 3: Grist</a:t>
            </a:r>
            <a:endParaRPr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3786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;p15">
            <a:extLst>
              <a:ext uri="{FF2B5EF4-FFF2-40B4-BE49-F238E27FC236}">
                <a16:creationId xmlns:a16="http://schemas.microsoft.com/office/drawing/2014/main" id="{90BAB9A3-9476-AE4B-80F5-6E6BA54317A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117AF8-C896-594D-A1CC-3446BB93003A}"/>
              </a:ext>
            </a:extLst>
          </p:cNvPr>
          <p:cNvSpPr/>
          <p:nvPr/>
        </p:nvSpPr>
        <p:spPr>
          <a:xfrm>
            <a:off x="5338916" y="0"/>
            <a:ext cx="3805086" cy="1199535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99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C36BB-E476-A043-9A9C-C63AE95DB670}"/>
              </a:ext>
            </a:extLst>
          </p:cNvPr>
          <p:cNvSpPr txBox="1"/>
          <p:nvPr/>
        </p:nvSpPr>
        <p:spPr>
          <a:xfrm>
            <a:off x="5584723" y="235971"/>
            <a:ext cx="345112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PALACE GARDENS</a:t>
            </a:r>
            <a:br>
              <a:rPr lang="en-GB" sz="1800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Image: </a:t>
            </a:r>
            <a:r>
              <a:rPr lang="en-GB" dirty="0" err="1">
                <a:solidFill>
                  <a:schemeClr val="bg1"/>
                </a:solidFill>
                <a:latin typeface="Gill Sans MT" panose="020B0502020104020203" pitchFamily="34" charset="77"/>
              </a:rPr>
              <a:t>Chihilsitoon</a:t>
            </a: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 Palace Gardens, Kabul</a:t>
            </a:r>
            <a:b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(Simon Norfolk, </a:t>
            </a:r>
            <a:r>
              <a:rPr lang="en-GB" dirty="0" err="1">
                <a:solidFill>
                  <a:schemeClr val="bg1"/>
                </a:solidFill>
                <a:latin typeface="Gill Sans MT" panose="020B0502020104020203" pitchFamily="34" charset="77"/>
              </a:rPr>
              <a:t>Archnet</a:t>
            </a: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)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4314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61215-93C1-D641-83C2-DD877B25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58673"/>
          </a:xfrm>
          <a:prstGeom prst="rect">
            <a:avLst/>
          </a:prstGeom>
        </p:spPr>
      </p:pic>
      <p:sp>
        <p:nvSpPr>
          <p:cNvPr id="5" name="Google Shape;76;p16">
            <a:extLst>
              <a:ext uri="{FF2B5EF4-FFF2-40B4-BE49-F238E27FC236}">
                <a16:creationId xmlns:a16="http://schemas.microsoft.com/office/drawing/2014/main" id="{D463EF5A-4B22-C84B-A9B0-39F958C8F39B}"/>
              </a:ext>
            </a:extLst>
          </p:cNvPr>
          <p:cNvSpPr txBox="1"/>
          <p:nvPr/>
        </p:nvSpPr>
        <p:spPr>
          <a:xfrm>
            <a:off x="6244129" y="4430932"/>
            <a:ext cx="2405404" cy="492412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1000" b="1" dirty="0">
                <a:solidFill>
                  <a:schemeClr val="bg1"/>
                </a:solidFill>
                <a:latin typeface="Gill Sans MT" panose="020B0502020104020203" pitchFamily="34" charset="77"/>
              </a:rPr>
              <a:t>Tomb</a:t>
            </a:r>
            <a:r>
              <a:rPr lang="en-GB" sz="1000" dirty="0">
                <a:solidFill>
                  <a:schemeClr val="bg1"/>
                </a:solidFill>
                <a:latin typeface="Gill Sans MT" panose="020B0502020104020203" pitchFamily="34" charset="77"/>
              </a:rPr>
              <a:t>: a monument to a dead person </a:t>
            </a:r>
            <a:br>
              <a:rPr lang="en-GB" sz="10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GB" sz="1000" dirty="0">
                <a:solidFill>
                  <a:schemeClr val="bg1"/>
                </a:solidFill>
                <a:latin typeface="Gill Sans MT" panose="020B0502020104020203" pitchFamily="34" charset="77"/>
              </a:rPr>
              <a:t>or a where a dead person is laid to rest. </a:t>
            </a:r>
            <a:endParaRPr sz="1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12AC8-50AA-8E46-B327-A88743065930}"/>
              </a:ext>
            </a:extLst>
          </p:cNvPr>
          <p:cNvSpPr/>
          <p:nvPr/>
        </p:nvSpPr>
        <p:spPr>
          <a:xfrm>
            <a:off x="6244129" y="0"/>
            <a:ext cx="2899872" cy="1199535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D8F9A-03CF-8E40-87C2-5F16A5D6B6D3}"/>
              </a:ext>
            </a:extLst>
          </p:cNvPr>
          <p:cNvSpPr txBox="1"/>
          <p:nvPr/>
        </p:nvSpPr>
        <p:spPr>
          <a:xfrm>
            <a:off x="6425252" y="235971"/>
            <a:ext cx="2610594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TOMB GARDENS</a:t>
            </a:r>
            <a:br>
              <a:rPr lang="en-GB" sz="1800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Image: </a:t>
            </a:r>
            <a:r>
              <a:rPr lang="en-GB" dirty="0" err="1">
                <a:solidFill>
                  <a:schemeClr val="bg1"/>
                </a:solidFill>
                <a:latin typeface="Gill Sans MT" panose="020B0502020104020203" pitchFamily="34" charset="77"/>
              </a:rPr>
              <a:t>Humayun’s</a:t>
            </a: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 Tomb, Delhi</a:t>
            </a:r>
            <a:b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(</a:t>
            </a:r>
            <a:r>
              <a:rPr lang="en-GB" dirty="0" err="1">
                <a:solidFill>
                  <a:schemeClr val="bg1"/>
                </a:solidFill>
                <a:latin typeface="Gill Sans MT" panose="020B0502020104020203" pitchFamily="34" charset="77"/>
              </a:rPr>
              <a:t>Ratish</a:t>
            </a: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 Nanda, </a:t>
            </a:r>
            <a:r>
              <a:rPr lang="en-GB" dirty="0" err="1">
                <a:solidFill>
                  <a:schemeClr val="bg1"/>
                </a:solidFill>
                <a:latin typeface="Gill Sans MT" panose="020B0502020104020203" pitchFamily="34" charset="77"/>
              </a:rPr>
              <a:t>Archnet</a:t>
            </a:r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16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26000-6072-894A-8F4B-81BFA47F1C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5" name="Google Shape;82;p17">
            <a:extLst>
              <a:ext uri="{FF2B5EF4-FFF2-40B4-BE49-F238E27FC236}">
                <a16:creationId xmlns:a16="http://schemas.microsoft.com/office/drawing/2014/main" id="{BC39F908-8DE6-8348-A62B-B1F165C3DAD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3976" y="2595716"/>
            <a:ext cx="5468400" cy="254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3;p17">
            <a:extLst>
              <a:ext uri="{FF2B5EF4-FFF2-40B4-BE49-F238E27FC236}">
                <a16:creationId xmlns:a16="http://schemas.microsoft.com/office/drawing/2014/main" id="{93BA6114-7488-2C47-82B0-304F07BED09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24" b="20028"/>
          <a:stretch/>
        </p:blipFill>
        <p:spPr>
          <a:xfrm>
            <a:off x="3975" y="-1"/>
            <a:ext cx="5468401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4;p17">
            <a:extLst>
              <a:ext uri="{FF2B5EF4-FFF2-40B4-BE49-F238E27FC236}">
                <a16:creationId xmlns:a16="http://schemas.microsoft.com/office/drawing/2014/main" id="{48F31A5A-EAE8-A148-8333-F7E404D16705}"/>
              </a:ext>
            </a:extLst>
          </p:cNvPr>
          <p:cNvSpPr txBox="1"/>
          <p:nvPr/>
        </p:nvSpPr>
        <p:spPr>
          <a:xfrm>
            <a:off x="5896422" y="285135"/>
            <a:ext cx="3247578" cy="175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400" dirty="0">
                <a:solidFill>
                  <a:srgbClr val="7C6992"/>
                </a:solidFill>
                <a:latin typeface="ITC New Baskerville Std" panose="02020602060506020304" pitchFamily="18" charset="0"/>
              </a:rPr>
              <a:t>IRRIGATED FIELDS</a:t>
            </a:r>
          </a:p>
          <a:p>
            <a:pPr lvl="0"/>
            <a:endParaRPr lang="en-GB" dirty="0">
              <a:solidFill>
                <a:srgbClr val="96368B"/>
              </a:solidFill>
              <a:latin typeface="ITC New Baskerville Std" panose="02020602060506020304" pitchFamily="18" charset="0"/>
            </a:endParaRPr>
          </a:p>
          <a:p>
            <a:pPr lvl="0"/>
            <a:r>
              <a:rPr lang="en-GB" dirty="0">
                <a:latin typeface="Gill Sans MT" panose="020B0502020104020203" pitchFamily="34" charset="77"/>
              </a:rPr>
              <a:t>Image 1: Irrigated field (</a:t>
            </a:r>
            <a:r>
              <a:rPr lang="en-GB" dirty="0" err="1">
                <a:latin typeface="Gill Sans MT" panose="020B0502020104020203" pitchFamily="34" charset="77"/>
              </a:rPr>
              <a:t>Ugaoo</a:t>
            </a:r>
            <a:r>
              <a:rPr lang="en-GB" dirty="0">
                <a:latin typeface="Gill Sans MT" panose="020B0502020104020203" pitchFamily="34" charset="77"/>
              </a:rPr>
              <a:t>)</a:t>
            </a:r>
            <a:endParaRPr dirty="0">
              <a:latin typeface="Gill Sans MT" panose="020B050202010402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ill Sans MT" panose="020B050202010402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Gill Sans MT" panose="020B0502020104020203" pitchFamily="34" charset="77"/>
              </a:rPr>
              <a:t>Image 2: Furrow irrigation </a:t>
            </a:r>
            <a:br>
              <a:rPr lang="en-GB" dirty="0">
                <a:latin typeface="Gill Sans MT" panose="020B0502020104020203" pitchFamily="34" charset="77"/>
              </a:rPr>
            </a:br>
            <a:r>
              <a:rPr lang="en-GB" dirty="0">
                <a:latin typeface="Gill Sans MT" panose="020B0502020104020203" pitchFamily="34" charset="77"/>
              </a:rPr>
              <a:t>(Research gate A.K. </a:t>
            </a:r>
            <a:r>
              <a:rPr lang="en-GB" dirty="0" err="1">
                <a:latin typeface="Gill Sans MT" panose="020B0502020104020203" pitchFamily="34" charset="77"/>
              </a:rPr>
              <a:t>Mahbududhl</a:t>
            </a:r>
            <a:r>
              <a:rPr lang="en-GB" dirty="0">
                <a:latin typeface="Gill Sans MT" panose="020B0502020104020203" pitchFamily="34" charset="77"/>
              </a:rPr>
              <a:t> </a:t>
            </a:r>
            <a:r>
              <a:rPr lang="en-GB" dirty="0" err="1">
                <a:latin typeface="Gill Sans MT" panose="020B0502020104020203" pitchFamily="34" charset="77"/>
              </a:rPr>
              <a:t>Hye</a:t>
            </a:r>
            <a:r>
              <a:rPr lang="en-GB" dirty="0">
                <a:latin typeface="Gill Sans MT" panose="020B0502020104020203" pitchFamily="34" charset="77"/>
              </a:rPr>
              <a:t>)</a:t>
            </a:r>
            <a:endParaRPr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6016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6C1DE1-BEC1-D141-B425-0FBE57F5D0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5" name="Google Shape;90;p18">
            <a:extLst>
              <a:ext uri="{FF2B5EF4-FFF2-40B4-BE49-F238E27FC236}">
                <a16:creationId xmlns:a16="http://schemas.microsoft.com/office/drawing/2014/main" id="{6ACAC9F5-F682-2843-88CA-07ADB66D4F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87"/>
            <a:ext cx="546834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2;p18">
            <a:extLst>
              <a:ext uri="{FF2B5EF4-FFF2-40B4-BE49-F238E27FC236}">
                <a16:creationId xmlns:a16="http://schemas.microsoft.com/office/drawing/2014/main" id="{3700CC51-12A6-5D40-AA63-95E38BB3CA4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3500"/>
            <a:ext cx="5468342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4;p17">
            <a:extLst>
              <a:ext uri="{FF2B5EF4-FFF2-40B4-BE49-F238E27FC236}">
                <a16:creationId xmlns:a16="http://schemas.microsoft.com/office/drawing/2014/main" id="{11247621-353A-2949-BEB5-CE6A25C6B877}"/>
              </a:ext>
            </a:extLst>
          </p:cNvPr>
          <p:cNvSpPr txBox="1"/>
          <p:nvPr/>
        </p:nvSpPr>
        <p:spPr>
          <a:xfrm>
            <a:off x="5896422" y="285134"/>
            <a:ext cx="3247578" cy="220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400" dirty="0">
                <a:solidFill>
                  <a:srgbClr val="7C6992"/>
                </a:solidFill>
                <a:latin typeface="ITC New Baskerville Std" panose="02020602060506020304" pitchFamily="18" charset="0"/>
              </a:rPr>
              <a:t>AGRICULTURAL</a:t>
            </a:r>
            <a:br>
              <a:rPr lang="en-GB" sz="2400" dirty="0">
                <a:solidFill>
                  <a:srgbClr val="7C6992"/>
                </a:solidFill>
                <a:latin typeface="ITC New Baskerville Std" panose="02020602060506020304" pitchFamily="18" charset="0"/>
              </a:rPr>
            </a:br>
            <a:r>
              <a:rPr lang="en-GB" sz="2400" dirty="0">
                <a:solidFill>
                  <a:srgbClr val="7C6992"/>
                </a:solidFill>
                <a:latin typeface="ITC New Baskerville Std" panose="02020602060506020304" pitchFamily="18" charset="0"/>
              </a:rPr>
              <a:t>REGIONS</a:t>
            </a:r>
          </a:p>
          <a:p>
            <a:pPr lvl="0"/>
            <a:endParaRPr lang="en-GB" dirty="0">
              <a:solidFill>
                <a:srgbClr val="96368B"/>
              </a:solidFill>
              <a:latin typeface="ITC New Baskerville Std" panose="02020602060506020304" pitchFamily="18" charset="0"/>
            </a:endParaRPr>
          </a:p>
          <a:p>
            <a:pPr lvl="0"/>
            <a:r>
              <a:rPr lang="en-GB" dirty="0">
                <a:latin typeface="Gill Sans MT" panose="020B0502020104020203" pitchFamily="34" charset="77"/>
              </a:rPr>
              <a:t>Image 1: Tea plantation, Kenya (</a:t>
            </a:r>
            <a:r>
              <a:rPr lang="en-GB" dirty="0" err="1">
                <a:latin typeface="Gill Sans MT" panose="020B0502020104020203" pitchFamily="34" charset="77"/>
              </a:rPr>
              <a:t>TopicTea</a:t>
            </a:r>
            <a:r>
              <a:rPr lang="en-GB" dirty="0">
                <a:latin typeface="Gill Sans MT" panose="020B0502020104020203" pitchFamily="34" charset="77"/>
              </a:rPr>
              <a:t>)</a:t>
            </a:r>
          </a:p>
          <a:p>
            <a:pPr lvl="0"/>
            <a:endParaRPr dirty="0">
              <a:latin typeface="Gill Sans MT" panose="020B0502020104020203" pitchFamily="34" charset="77"/>
            </a:endParaRPr>
          </a:p>
          <a:p>
            <a:pPr lvl="0"/>
            <a:r>
              <a:rPr lang="en-GB" dirty="0">
                <a:latin typeface="Gill Sans MT" panose="020B0502020104020203" pitchFamily="34" charset="77"/>
              </a:rPr>
              <a:t>Image 2: Bangladesh paddy field (</a:t>
            </a:r>
            <a:r>
              <a:rPr lang="en-GB" dirty="0" err="1">
                <a:latin typeface="Gill Sans MT" panose="020B0502020104020203" pitchFamily="34" charset="77"/>
              </a:rPr>
              <a:t>pxhere</a:t>
            </a:r>
            <a:r>
              <a:rPr lang="en-GB" dirty="0">
                <a:latin typeface="Gill Sans MT" panose="020B0502020104020203" pitchFamily="34" charset="77"/>
              </a:rPr>
              <a:t>)</a:t>
            </a:r>
            <a:endParaRPr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02485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6654E2-933F-DF4F-B54D-1E5CBC9090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8BA6B4E8-4C0F-144B-8AD1-C687771B66B5}"/>
              </a:ext>
            </a:extLst>
          </p:cNvPr>
          <p:cNvSpPr txBox="1">
            <a:spLocks/>
          </p:cNvSpPr>
          <p:nvPr/>
        </p:nvSpPr>
        <p:spPr>
          <a:xfrm>
            <a:off x="4896122" y="1033229"/>
            <a:ext cx="4084592" cy="3089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en-GB" i="1" dirty="0" err="1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chahar</a:t>
            </a:r>
            <a:r>
              <a:rPr lang="en-GB" i="1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</a:t>
            </a:r>
            <a:r>
              <a:rPr lang="en-GB" i="1" dirty="0" err="1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bagh</a:t>
            </a:r>
            <a:r>
              <a:rPr lang="en-GB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Gardens divided into four parts by </a:t>
            </a:r>
            <a:br>
              <a:rPr lang="en-GB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water channels or pathways  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n-GB" dirty="0">
              <a:solidFill>
                <a:schemeClr val="dk1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Close up of </a:t>
            </a: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Entertainment in a Palace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Signed by Faizabad 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Faizullah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, India, ca. 1765–1770,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Opaque watercolour and gold on paper,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50.5 cm × 69.2 cm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highlight>
                  <a:srgbClr val="FFFFFF"/>
                </a:highlight>
                <a:latin typeface="Gill Sans MT" panose="020B0502020104020203" pitchFamily="34" charset="77"/>
              </a:rPr>
              <a:t>© The Aga Khan Museum, AKM921</a:t>
            </a:r>
            <a:br>
              <a:rPr lang="en-GB" dirty="0">
                <a:highlight>
                  <a:srgbClr val="FFFFFF"/>
                </a:highlight>
                <a:latin typeface="Gill Sans MT" panose="020B0502020104020203" pitchFamily="34" charset="77"/>
              </a:rPr>
            </a:br>
            <a:endParaRPr lang="en-GB" dirty="0">
              <a:solidFill>
                <a:schemeClr val="dk1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FE37FCE6-E131-0B40-BB55-5CBF49BF49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55" y="280353"/>
            <a:ext cx="4076427" cy="4595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68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1;p14">
            <a:extLst>
              <a:ext uri="{FF2B5EF4-FFF2-40B4-BE49-F238E27FC236}">
                <a16:creationId xmlns:a16="http://schemas.microsoft.com/office/drawing/2014/main" id="{6E67A542-F6BB-1F48-A896-47A544DD071F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14" y="825819"/>
            <a:ext cx="5244343" cy="349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28E98-32DA-3942-B0E2-D0142DAD2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63810CE4-214C-414D-96AF-0076C59DCD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3828" y="1268918"/>
            <a:ext cx="3263793" cy="2605664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Gill Sans MT" panose="020B0502020104020203" pitchFamily="34" charset="77"/>
              </a:rPr>
              <a:t>The Aga Khan Garden, </a:t>
            </a:r>
            <a:br>
              <a:rPr lang="en-GB" sz="1800" dirty="0">
                <a:latin typeface="Gill Sans MT" panose="020B0502020104020203" pitchFamily="34" charset="77"/>
              </a:rPr>
            </a:br>
            <a:r>
              <a:rPr lang="en-GB" sz="1800" dirty="0">
                <a:latin typeface="Gill Sans MT" panose="020B0502020104020203" pitchFamily="34" charset="77"/>
              </a:rPr>
              <a:t>Edmonton – University of </a:t>
            </a:r>
            <a:br>
              <a:rPr lang="en-GB" sz="1800" dirty="0">
                <a:latin typeface="Gill Sans MT" panose="020B0502020104020203" pitchFamily="34" charset="77"/>
              </a:rPr>
            </a:br>
            <a:r>
              <a:rPr lang="en-GB" sz="1800" dirty="0">
                <a:latin typeface="Gill Sans MT" panose="020B0502020104020203" pitchFamily="34" charset="77"/>
              </a:rPr>
              <a:t>Alberta Botanical Garden</a:t>
            </a:r>
            <a:br>
              <a:rPr lang="en-GB" sz="1800" dirty="0">
                <a:latin typeface="Gill Sans MT" panose="020B0502020104020203" pitchFamily="34" charset="77"/>
              </a:rPr>
            </a:br>
            <a:endParaRPr sz="1800" dirty="0">
              <a:latin typeface="Gill Sans MT" panose="020B0502020104020203" pitchFamily="34" charset="77"/>
            </a:endParaRPr>
          </a:p>
          <a:p>
            <a:pPr>
              <a:lnSpc>
                <a:spcPts val="1700"/>
              </a:lnSpc>
            </a:pPr>
            <a:br>
              <a:rPr lang="en-GB" sz="1200" dirty="0"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2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View to the </a:t>
            </a:r>
            <a:r>
              <a:rPr lang="en-GB" sz="1200" b="1" i="1" dirty="0" err="1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Chahar</a:t>
            </a:r>
            <a:r>
              <a:rPr lang="en-GB" sz="1200" b="1" i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 Bagh </a:t>
            </a:r>
            <a:r>
              <a:rPr lang="en-GB" sz="12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down </a:t>
            </a:r>
            <a:br>
              <a:rPr lang="en-GB" sz="12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</a:br>
            <a:r>
              <a:rPr lang="en-GB" sz="12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the </a:t>
            </a:r>
            <a:r>
              <a:rPr lang="en-GB" sz="1200" b="1" i="1" dirty="0" err="1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Nahr</a:t>
            </a:r>
            <a:br>
              <a:rPr lang="en-GB" sz="1200" dirty="0">
                <a:latin typeface="Gill Sans MT" panose="020B0502020104020203" pitchFamily="34" charset="77"/>
              </a:rPr>
            </a:br>
            <a:r>
              <a:rPr lang="en-GB" sz="1200" dirty="0">
                <a:latin typeface="Gill Sans MT" panose="020B0502020104020203" pitchFamily="34" charset="77"/>
              </a:rPr>
              <a:t>Paul Swanson (Photographer)</a:t>
            </a:r>
            <a:endParaRPr sz="1200" dirty="0">
              <a:latin typeface="Gill Sans MT" panose="020B0502020104020203" pitchFamily="34" charset="77"/>
            </a:endParaRPr>
          </a:p>
          <a:p>
            <a:pPr marL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Gill Sans MT" panose="020B0502020104020203" pitchFamily="34" charset="77"/>
            </a:endParaRPr>
          </a:p>
          <a:p>
            <a:pPr marL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Gill Sans MT" panose="020B0502020104020203" pitchFamily="34" charset="77"/>
              </a:rPr>
              <a:t>Copyright: University of Alberta </a:t>
            </a:r>
            <a:br>
              <a:rPr lang="en-GB" sz="1200" dirty="0">
                <a:latin typeface="Gill Sans MT" panose="020B0502020104020203" pitchFamily="34" charset="77"/>
              </a:rPr>
            </a:br>
            <a:r>
              <a:rPr lang="en-GB" sz="1200" dirty="0">
                <a:latin typeface="Gill Sans MT" panose="020B0502020104020203" pitchFamily="34" charset="77"/>
              </a:rPr>
              <a:t>Botanical Garden</a:t>
            </a:r>
            <a:endParaRPr sz="12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985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9AB5C4-888E-6643-8075-3CADD57608F0}"/>
              </a:ext>
            </a:extLst>
          </p:cNvPr>
          <p:cNvSpPr/>
          <p:nvPr/>
        </p:nvSpPr>
        <p:spPr>
          <a:xfrm>
            <a:off x="0" y="0"/>
            <a:ext cx="9192445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DE6E-20CF-3F40-92D8-AF11651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0"/>
            <a:ext cx="9192445" cy="1041133"/>
          </a:xfrm>
          <a:prstGeom prst="rect">
            <a:avLst/>
          </a:prstGeom>
        </p:spPr>
      </p:pic>
      <p:sp>
        <p:nvSpPr>
          <p:cNvPr id="6" name="Google Shape;105;p26">
            <a:extLst>
              <a:ext uri="{FF2B5EF4-FFF2-40B4-BE49-F238E27FC236}">
                <a16:creationId xmlns:a16="http://schemas.microsoft.com/office/drawing/2014/main" id="{7F0AF20A-179B-C644-B11C-7BDF6C136AFC}"/>
              </a:ext>
            </a:extLst>
          </p:cNvPr>
          <p:cNvSpPr txBox="1">
            <a:spLocks/>
          </p:cNvSpPr>
          <p:nvPr/>
        </p:nvSpPr>
        <p:spPr>
          <a:xfrm>
            <a:off x="0" y="2076583"/>
            <a:ext cx="9192444" cy="78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LESSON 1.7: </a:t>
            </a:r>
            <a:br>
              <a:rPr lang="en-GB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RECREATING ENVIRONMENTS </a:t>
            </a:r>
          </a:p>
          <a:p>
            <a:pPr algn="ctr"/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(VISUAL ART)</a:t>
            </a:r>
          </a:p>
        </p:txBody>
      </p:sp>
    </p:spTree>
    <p:extLst>
      <p:ext uri="{BB962C8B-B14F-4D97-AF65-F5344CB8AC3E}">
        <p14:creationId xmlns:p14="http://schemas.microsoft.com/office/powerpoint/2010/main" val="1763513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14E57-9B28-ED4E-B15A-4DBB707B2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8005" y="4679790"/>
            <a:ext cx="8837497" cy="591271"/>
          </a:xfrm>
          <a:prstGeom prst="rect">
            <a:avLst/>
          </a:prstGeom>
        </p:spPr>
      </p:pic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DB0098E9-EF28-2541-9155-D7044150A8F1}"/>
              </a:ext>
            </a:extLst>
          </p:cNvPr>
          <p:cNvSpPr txBox="1"/>
          <p:nvPr/>
        </p:nvSpPr>
        <p:spPr>
          <a:xfrm>
            <a:off x="448733" y="626533"/>
            <a:ext cx="3691467" cy="433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‘A photo doesn’t really have life in the way a drawing or painting does, ... as [the artist] puts hours and hours into creating it. A photograph is the other way round, it is a fraction of a second. As soon as you have looked at it for more than 4 seconds, you are  looking at it far more than the camera did’.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96368B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David Hockney,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speaking on the </a:t>
            </a:r>
            <a:r>
              <a:rPr lang="en-GB" sz="1200" b="1" i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South Bank Show </a:t>
            </a:r>
            <a:r>
              <a:rPr lang="en-GB" sz="12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in 1983</a:t>
            </a:r>
            <a:endParaRPr sz="1200" b="1" dirty="0">
              <a:solidFill>
                <a:srgbClr val="7C6992"/>
              </a:solidFill>
              <a:latin typeface="Gill Sans MT" panose="020B0502020104020203" pitchFamily="34" charset="77"/>
            </a:endParaRPr>
          </a:p>
        </p:txBody>
      </p:sp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0B89335C-D4C8-AF42-9A3D-6C777F5306A9}"/>
              </a:ext>
            </a:extLst>
          </p:cNvPr>
          <p:cNvSpPr txBox="1"/>
          <p:nvPr/>
        </p:nvSpPr>
        <p:spPr>
          <a:xfrm>
            <a:off x="6604000" y="4011388"/>
            <a:ext cx="2448984" cy="37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latin typeface="Gill Sans MT" panose="020B0502020104020203" pitchFamily="34" charset="77"/>
              </a:rPr>
              <a:t>Imbondeiros</a:t>
            </a:r>
            <a:r>
              <a:rPr lang="en-US" sz="900" b="1" dirty="0">
                <a:latin typeface="Gill Sans MT" panose="020B0502020104020203" pitchFamily="34" charset="77"/>
              </a:rPr>
              <a:t> Chatting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Gill Sans MT" panose="020B0502020104020203" pitchFamily="34" charset="77"/>
              </a:rPr>
              <a:t>By Rebecca Nichols &amp; Steph de Howes</a:t>
            </a:r>
            <a:endParaRPr sz="900" dirty="0">
              <a:latin typeface="Gill Sans MT" panose="020B05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BEBCA-22B6-BB4C-A3BD-553606133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83" y="-88699"/>
            <a:ext cx="5369536" cy="4100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6D2522-248A-0E4E-93C1-C33793563BA9}"/>
              </a:ext>
            </a:extLst>
          </p:cNvPr>
          <p:cNvSpPr txBox="1"/>
          <p:nvPr/>
        </p:nvSpPr>
        <p:spPr>
          <a:xfrm>
            <a:off x="5337313" y="407504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6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A23A0E-2AC0-9A40-AA66-2E620039301B}"/>
              </a:ext>
            </a:extLst>
          </p:cNvPr>
          <p:cNvSpPr/>
          <p:nvPr/>
        </p:nvSpPr>
        <p:spPr>
          <a:xfrm>
            <a:off x="0" y="0"/>
            <a:ext cx="9192445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4" name="Google Shape;105;p26">
            <a:extLst>
              <a:ext uri="{FF2B5EF4-FFF2-40B4-BE49-F238E27FC236}">
                <a16:creationId xmlns:a16="http://schemas.microsoft.com/office/drawing/2014/main" id="{2A60DB57-D5BC-2E4A-B16E-3B5107F140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2076583"/>
            <a:ext cx="9192445" cy="9903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LESSON 1.3: </a:t>
            </a:r>
            <a:br>
              <a:rPr lang="en-GB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PARKS AND GARDENS </a:t>
            </a:r>
            <a:b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AS SANCTUARIES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382CAC-14D9-4A49-BA3B-8822D8FC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1" y="2646"/>
            <a:ext cx="9144000" cy="10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9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9AB5C4-888E-6643-8075-3CADD57608F0}"/>
              </a:ext>
            </a:extLst>
          </p:cNvPr>
          <p:cNvSpPr/>
          <p:nvPr/>
        </p:nvSpPr>
        <p:spPr>
          <a:xfrm>
            <a:off x="0" y="0"/>
            <a:ext cx="9192445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DE6E-20CF-3F40-92D8-AF11651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0"/>
            <a:ext cx="9192445" cy="1041133"/>
          </a:xfrm>
          <a:prstGeom prst="rect">
            <a:avLst/>
          </a:prstGeom>
        </p:spPr>
      </p:pic>
      <p:sp>
        <p:nvSpPr>
          <p:cNvPr id="6" name="Google Shape;105;p26">
            <a:extLst>
              <a:ext uri="{FF2B5EF4-FFF2-40B4-BE49-F238E27FC236}">
                <a16:creationId xmlns:a16="http://schemas.microsoft.com/office/drawing/2014/main" id="{7F0AF20A-179B-C644-B11C-7BDF6C136AFC}"/>
              </a:ext>
            </a:extLst>
          </p:cNvPr>
          <p:cNvSpPr txBox="1">
            <a:spLocks/>
          </p:cNvSpPr>
          <p:nvPr/>
        </p:nvSpPr>
        <p:spPr>
          <a:xfrm>
            <a:off x="0" y="2076583"/>
            <a:ext cx="9192444" cy="78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LESSON 1.12: </a:t>
            </a:r>
            <a:br>
              <a:rPr lang="en-GB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A GREEN LUNG FOR CAIRO</a:t>
            </a:r>
          </a:p>
        </p:txBody>
      </p:sp>
    </p:spTree>
    <p:extLst>
      <p:ext uri="{BB962C8B-B14F-4D97-AF65-F5344CB8AC3E}">
        <p14:creationId xmlns:p14="http://schemas.microsoft.com/office/powerpoint/2010/main" val="962383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D5E1AD-11E7-7542-BAB0-73F5BE03EE0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06D89-2574-7548-A576-702E7405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4107853"/>
            <a:ext cx="9144000" cy="1035646"/>
          </a:xfrm>
          <a:prstGeom prst="rect">
            <a:avLst/>
          </a:prstGeom>
        </p:spPr>
      </p:pic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2D6F52A3-9386-394C-9DBE-017A5BA1DF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0241" y="333455"/>
            <a:ext cx="3243518" cy="44765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2000" sy="102000" algn="tl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52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9AB5C4-888E-6643-8075-3CADD57608F0}"/>
              </a:ext>
            </a:extLst>
          </p:cNvPr>
          <p:cNvSpPr/>
          <p:nvPr/>
        </p:nvSpPr>
        <p:spPr>
          <a:xfrm>
            <a:off x="0" y="0"/>
            <a:ext cx="9192445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DE6E-20CF-3F40-92D8-AF11651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0"/>
            <a:ext cx="9192445" cy="1041133"/>
          </a:xfrm>
          <a:prstGeom prst="rect">
            <a:avLst/>
          </a:prstGeom>
        </p:spPr>
      </p:pic>
      <p:sp>
        <p:nvSpPr>
          <p:cNvPr id="6" name="Google Shape;105;p26">
            <a:extLst>
              <a:ext uri="{FF2B5EF4-FFF2-40B4-BE49-F238E27FC236}">
                <a16:creationId xmlns:a16="http://schemas.microsoft.com/office/drawing/2014/main" id="{7F0AF20A-179B-C644-B11C-7BDF6C136AFC}"/>
              </a:ext>
            </a:extLst>
          </p:cNvPr>
          <p:cNvSpPr txBox="1">
            <a:spLocks/>
          </p:cNvSpPr>
          <p:nvPr/>
        </p:nvSpPr>
        <p:spPr>
          <a:xfrm>
            <a:off x="0" y="2076583"/>
            <a:ext cx="9192444" cy="78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LESSON 1.14: </a:t>
            </a:r>
            <a:br>
              <a:rPr lang="en-GB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CREATING ART INSPIRED BY EXPERIENTIAL LEARNING</a:t>
            </a:r>
          </a:p>
        </p:txBody>
      </p:sp>
    </p:spTree>
    <p:extLst>
      <p:ext uri="{BB962C8B-B14F-4D97-AF65-F5344CB8AC3E}">
        <p14:creationId xmlns:p14="http://schemas.microsoft.com/office/powerpoint/2010/main" val="3891373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38C3408B-2481-C94C-94B2-4073E7A9970D}"/>
              </a:ext>
            </a:extLst>
          </p:cNvPr>
          <p:cNvSpPr txBox="1"/>
          <p:nvPr/>
        </p:nvSpPr>
        <p:spPr>
          <a:xfrm>
            <a:off x="1719944" y="576942"/>
            <a:ext cx="6041571" cy="154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‘Behold the garden of the heart, green </a:t>
            </a:r>
            <a:br>
              <a:rPr lang="en-GB" sz="2800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2800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and moist and fresh, full of rosebuds </a:t>
            </a:r>
            <a:br>
              <a:rPr lang="en-GB" sz="2800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2800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and cypresses and jasmines.’  </a:t>
            </a:r>
            <a:r>
              <a:rPr lang="en-GB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Rumi</a:t>
            </a:r>
            <a:r>
              <a:rPr lang="en-GB" sz="28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</a:t>
            </a:r>
            <a:endParaRPr sz="28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                                                          </a:t>
            </a: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7737BD4B-CF02-0E4D-BB58-D035AC774DF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56000" y="2775005"/>
            <a:ext cx="2988000" cy="2368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F3D67745-79BF-7245-B3BF-19B2A18B38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8000" y="2775005"/>
            <a:ext cx="2988000" cy="236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;p13">
            <a:extLst>
              <a:ext uri="{FF2B5EF4-FFF2-40B4-BE49-F238E27FC236}">
                <a16:creationId xmlns:a16="http://schemas.microsoft.com/office/drawing/2014/main" id="{8A363498-2A12-4446-A4E5-3DFD3D15F3C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2775005"/>
            <a:ext cx="2988000" cy="23684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3269AAFD-7928-5441-9114-B08BB2F49E72}"/>
              </a:ext>
            </a:extLst>
          </p:cNvPr>
          <p:cNvSpPr txBox="1"/>
          <p:nvPr/>
        </p:nvSpPr>
        <p:spPr>
          <a:xfrm>
            <a:off x="7369629" y="2471057"/>
            <a:ext cx="1566856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latin typeface="Gill Sans MT" panose="020B0502020104020203" pitchFamily="34" charset="77"/>
              </a:rPr>
              <a:t>Image sources: </a:t>
            </a:r>
            <a:r>
              <a:rPr lang="en-GB" sz="1000" dirty="0" err="1">
                <a:latin typeface="Gill Sans MT" panose="020B0502020104020203" pitchFamily="34" charset="77"/>
              </a:rPr>
              <a:t>Needpix</a:t>
            </a:r>
            <a:endParaRPr sz="1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8683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9AB5C4-888E-6643-8075-3CADD57608F0}"/>
              </a:ext>
            </a:extLst>
          </p:cNvPr>
          <p:cNvSpPr/>
          <p:nvPr/>
        </p:nvSpPr>
        <p:spPr>
          <a:xfrm>
            <a:off x="0" y="0"/>
            <a:ext cx="9192445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DE6E-20CF-3F40-92D8-AF11651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0"/>
            <a:ext cx="9192445" cy="1041133"/>
          </a:xfrm>
          <a:prstGeom prst="rect">
            <a:avLst/>
          </a:prstGeom>
        </p:spPr>
      </p:pic>
      <p:sp>
        <p:nvSpPr>
          <p:cNvPr id="6" name="Google Shape;105;p26">
            <a:extLst>
              <a:ext uri="{FF2B5EF4-FFF2-40B4-BE49-F238E27FC236}">
                <a16:creationId xmlns:a16="http://schemas.microsoft.com/office/drawing/2014/main" id="{7F0AF20A-179B-C644-B11C-7BDF6C136AFC}"/>
              </a:ext>
            </a:extLst>
          </p:cNvPr>
          <p:cNvSpPr txBox="1">
            <a:spLocks/>
          </p:cNvSpPr>
          <p:nvPr/>
        </p:nvSpPr>
        <p:spPr>
          <a:xfrm>
            <a:off x="0" y="2076583"/>
            <a:ext cx="9192444" cy="78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LESSON 1.22: </a:t>
            </a:r>
            <a:br>
              <a:rPr lang="en-GB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CREATIVE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819335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979FEA56-D071-8E46-964B-89ABD953D412}"/>
              </a:ext>
            </a:extLst>
          </p:cNvPr>
          <p:cNvSpPr txBox="1">
            <a:spLocks/>
          </p:cNvSpPr>
          <p:nvPr/>
        </p:nvSpPr>
        <p:spPr>
          <a:xfrm>
            <a:off x="2315546" y="4786684"/>
            <a:ext cx="6551875" cy="16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GB" sz="800" dirty="0">
                <a:latin typeface="Gill Sans MT" panose="020B0502020104020203" pitchFamily="34" charset="77"/>
              </a:rPr>
              <a:t>Image source:  </a:t>
            </a:r>
            <a:r>
              <a:rPr lang="en-GB" sz="800" u="sng" dirty="0">
                <a:solidFill>
                  <a:schemeClr val="hlink"/>
                </a:solidFill>
                <a:latin typeface="Gill Sans MT" panose="020B0502020104020203" pitchFamily="34" charset="77"/>
                <a:hlinkClick r:id="rId2"/>
              </a:rPr>
              <a:t>https://www.webberlandscaping.com/trees-talk-to-each-other</a:t>
            </a:r>
            <a:r>
              <a:rPr lang="en-GB" sz="800" dirty="0">
                <a:latin typeface="Gill Sans MT" panose="020B0502020104020203" pitchFamily="34" charset="77"/>
              </a:rPr>
              <a:t> </a:t>
            </a: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91DAF576-04B6-C848-BE18-97139E9504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440" y="341124"/>
            <a:ext cx="4698569" cy="41457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E81D1B-6529-E54D-9F4E-CED5CB718C77}"/>
              </a:ext>
            </a:extLst>
          </p:cNvPr>
          <p:cNvSpPr/>
          <p:nvPr/>
        </p:nvSpPr>
        <p:spPr>
          <a:xfrm>
            <a:off x="6821283" y="1"/>
            <a:ext cx="2322718" cy="61225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DB539-9ADA-934F-9B57-41354734CD9B}"/>
              </a:ext>
            </a:extLst>
          </p:cNvPr>
          <p:cNvSpPr txBox="1"/>
          <p:nvPr/>
        </p:nvSpPr>
        <p:spPr>
          <a:xfrm>
            <a:off x="7036735" y="156458"/>
            <a:ext cx="20031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TREE ROOTS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48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9AB5C4-888E-6643-8075-3CADD57608F0}"/>
              </a:ext>
            </a:extLst>
          </p:cNvPr>
          <p:cNvSpPr/>
          <p:nvPr/>
        </p:nvSpPr>
        <p:spPr>
          <a:xfrm>
            <a:off x="0" y="0"/>
            <a:ext cx="9192445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DE6E-20CF-3F40-92D8-AF11651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0"/>
            <a:ext cx="9192445" cy="1041133"/>
          </a:xfrm>
          <a:prstGeom prst="rect">
            <a:avLst/>
          </a:prstGeom>
        </p:spPr>
      </p:pic>
      <p:sp>
        <p:nvSpPr>
          <p:cNvPr id="6" name="Google Shape;105;p26">
            <a:extLst>
              <a:ext uri="{FF2B5EF4-FFF2-40B4-BE49-F238E27FC236}">
                <a16:creationId xmlns:a16="http://schemas.microsoft.com/office/drawing/2014/main" id="{7F0AF20A-179B-C644-B11C-7BDF6C136AFC}"/>
              </a:ext>
            </a:extLst>
          </p:cNvPr>
          <p:cNvSpPr txBox="1">
            <a:spLocks/>
          </p:cNvSpPr>
          <p:nvPr/>
        </p:nvSpPr>
        <p:spPr>
          <a:xfrm>
            <a:off x="0" y="2076583"/>
            <a:ext cx="9192444" cy="78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LESSON 1.24: </a:t>
            </a:r>
            <a:br>
              <a:rPr lang="en-GB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TAKING INSPIRATION FROM NATURE</a:t>
            </a:r>
          </a:p>
        </p:txBody>
      </p:sp>
    </p:spTree>
    <p:extLst>
      <p:ext uri="{BB962C8B-B14F-4D97-AF65-F5344CB8AC3E}">
        <p14:creationId xmlns:p14="http://schemas.microsoft.com/office/powerpoint/2010/main" val="794564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CBB5AE-45BC-204A-8FD5-00863A9F29A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7D375-0F03-104E-BC07-79D3E3446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4292679"/>
            <a:ext cx="9144000" cy="850820"/>
          </a:xfrm>
          <a:prstGeom prst="rect">
            <a:avLst/>
          </a:prstGeom>
        </p:spPr>
      </p:pic>
      <p:graphicFrame>
        <p:nvGraphicFramePr>
          <p:cNvPr id="8" name="Google Shape;54;p13">
            <a:extLst>
              <a:ext uri="{FF2B5EF4-FFF2-40B4-BE49-F238E27FC236}">
                <a16:creationId xmlns:a16="http://schemas.microsoft.com/office/drawing/2014/main" id="{69B2A0DE-1A8A-4649-82C1-58EF4A4D8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390046"/>
              </p:ext>
            </p:extLst>
          </p:nvPr>
        </p:nvGraphicFramePr>
        <p:xfrm>
          <a:off x="1819609" y="598262"/>
          <a:ext cx="5504782" cy="3274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5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8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ITC New Baskerville Std" panose="02020602060506020304" pitchFamily="18" charset="0"/>
                          <a:ea typeface="Calibri"/>
                          <a:cs typeface="Calibri"/>
                          <a:sym typeface="Calibri"/>
                        </a:rPr>
                        <a:t>THINGS TO DO</a:t>
                      </a:r>
                    </a:p>
                  </a:txBody>
                  <a:tcPr marL="60992" marR="60992" marT="60992" marB="60992" anchor="ctr">
                    <a:solidFill>
                      <a:srgbClr val="928AA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ITC New Baskerville Std" panose="02020602060506020304" pitchFamily="18" charset="0"/>
                          <a:ea typeface="Calibri"/>
                          <a:cs typeface="Calibri"/>
                          <a:sym typeface="Calibri"/>
                        </a:rPr>
                        <a:t>THINGS TO AVOID</a:t>
                      </a:r>
                    </a:p>
                  </a:txBody>
                  <a:tcPr marL="60992" marR="60992" marT="60992" marB="60992" anchor="ctr">
                    <a:solidFill>
                      <a:srgbClr val="928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4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Commit and be open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Worrying about mistakes and being closed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08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Listen to other performers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Telling rather than showing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3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Support other performers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Shutting down other performers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0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Move the action forward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Gill Sans MT" panose="020B0502020104020203" pitchFamily="34" charset="77"/>
                          <a:ea typeface="Calibri"/>
                          <a:cs typeface="Calibri"/>
                          <a:sym typeface="Calibri"/>
                        </a:rPr>
                        <a:t>Forcing silliness</a:t>
                      </a:r>
                      <a:endParaRPr sz="1800" dirty="0">
                        <a:latin typeface="Gill Sans MT" panose="020B0502020104020203" pitchFamily="34" charset="77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108000" marT="108000" marB="10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613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9AB5C4-888E-6643-8075-3CADD57608F0}"/>
              </a:ext>
            </a:extLst>
          </p:cNvPr>
          <p:cNvSpPr/>
          <p:nvPr/>
        </p:nvSpPr>
        <p:spPr>
          <a:xfrm>
            <a:off x="0" y="0"/>
            <a:ext cx="9192445" cy="5143500"/>
          </a:xfrm>
          <a:prstGeom prst="rect">
            <a:avLst/>
          </a:prstGeom>
          <a:solidFill>
            <a:srgbClr val="7C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DDE6E-20CF-3F40-92D8-AF11651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0"/>
            <a:ext cx="9192445" cy="1041133"/>
          </a:xfrm>
          <a:prstGeom prst="rect">
            <a:avLst/>
          </a:prstGeom>
        </p:spPr>
      </p:pic>
      <p:sp>
        <p:nvSpPr>
          <p:cNvPr id="6" name="Google Shape;105;p26">
            <a:extLst>
              <a:ext uri="{FF2B5EF4-FFF2-40B4-BE49-F238E27FC236}">
                <a16:creationId xmlns:a16="http://schemas.microsoft.com/office/drawing/2014/main" id="{7F0AF20A-179B-C644-B11C-7BDF6C136AFC}"/>
              </a:ext>
            </a:extLst>
          </p:cNvPr>
          <p:cNvSpPr txBox="1">
            <a:spLocks/>
          </p:cNvSpPr>
          <p:nvPr/>
        </p:nvSpPr>
        <p:spPr>
          <a:xfrm>
            <a:off x="0" y="2076583"/>
            <a:ext cx="9192444" cy="78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LESSON 1.25: </a:t>
            </a:r>
            <a:br>
              <a:rPr lang="en-GB" dirty="0">
                <a:solidFill>
                  <a:schemeClr val="bg1"/>
                </a:solidFill>
                <a:latin typeface="ITC New Baskerville Std" panose="02020602060506020304" pitchFamily="18" charset="0"/>
              </a:rPr>
            </a:br>
            <a:r>
              <a:rPr lang="en-GB" sz="3400" dirty="0">
                <a:solidFill>
                  <a:schemeClr val="bg1"/>
                </a:solidFill>
                <a:latin typeface="ITC New Baskerville Std" panose="02020602060506020304" pitchFamily="18" charset="0"/>
              </a:rPr>
              <a:t>CREATING A GUIDE TO THE CAMPUS</a:t>
            </a:r>
          </a:p>
        </p:txBody>
      </p:sp>
    </p:spTree>
    <p:extLst>
      <p:ext uri="{BB962C8B-B14F-4D97-AF65-F5344CB8AC3E}">
        <p14:creationId xmlns:p14="http://schemas.microsoft.com/office/powerpoint/2010/main" val="725405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5;p13">
            <a:extLst>
              <a:ext uri="{FF2B5EF4-FFF2-40B4-BE49-F238E27FC236}">
                <a16:creationId xmlns:a16="http://schemas.microsoft.com/office/drawing/2014/main" id="{E716BBB0-3F56-8B4A-A6F6-76CC530EE49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2"/>
          <a:stretch/>
        </p:blipFill>
        <p:spPr>
          <a:xfrm>
            <a:off x="1823357" y="435426"/>
            <a:ext cx="5497285" cy="322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05FF7-89CE-A541-A688-32EBF57BB3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E1A6E9DD-6B89-B449-A4F1-9EEC4361F861}"/>
              </a:ext>
            </a:extLst>
          </p:cNvPr>
          <p:cNvSpPr txBox="1">
            <a:spLocks/>
          </p:cNvSpPr>
          <p:nvPr/>
        </p:nvSpPr>
        <p:spPr>
          <a:xfrm>
            <a:off x="-1" y="3904484"/>
            <a:ext cx="9144001" cy="37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200" dirty="0">
                <a:latin typeface="Gill Sans MT" panose="020B0502020104020203" pitchFamily="34" charset="77"/>
              </a:rPr>
              <a:t>Fold out leaflet Image source: </a:t>
            </a:r>
            <a:r>
              <a:rPr lang="en-GB" sz="1200" dirty="0" err="1">
                <a:latin typeface="Gill Sans MT" panose="020B0502020104020203" pitchFamily="34" charset="77"/>
              </a:rPr>
              <a:t>Jazprint</a:t>
            </a:r>
            <a:r>
              <a:rPr lang="en-GB" sz="1200" dirty="0">
                <a:latin typeface="Gill Sans MT" panose="020B0502020104020203" pitchFamily="34" charset="77"/>
              </a:rPr>
              <a:t> https://</a:t>
            </a:r>
            <a:r>
              <a:rPr lang="en-GB" sz="1200" dirty="0" err="1">
                <a:latin typeface="Gill Sans MT" panose="020B0502020104020203" pitchFamily="34" charset="77"/>
              </a:rPr>
              <a:t>www.jazprint.co.uk</a:t>
            </a:r>
            <a:r>
              <a:rPr lang="en-GB" sz="1200" dirty="0">
                <a:latin typeface="Gill Sans MT" panose="020B0502020104020203" pitchFamily="34" charset="77"/>
              </a:rPr>
              <a:t>/product/folded-leaflets-flyers-gatefold-z-fold/</a:t>
            </a:r>
          </a:p>
        </p:txBody>
      </p:sp>
    </p:spTree>
    <p:extLst>
      <p:ext uri="{BB962C8B-B14F-4D97-AF65-F5344CB8AC3E}">
        <p14:creationId xmlns:p14="http://schemas.microsoft.com/office/powerpoint/2010/main" val="179541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01081-84B9-854F-AD75-2C9D582B1B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5646657" y="1620145"/>
            <a:ext cx="3242255" cy="190320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Entertainment in a Palace</a:t>
            </a:r>
            <a:b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Signed by Faizabad 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Faizullah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, India, ca.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1765–1770,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Opaque watercolour and gold on paper, 50.5 cm × 69.2 cm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highlight>
                  <a:srgbClr val="FFFFFF"/>
                </a:highlight>
                <a:latin typeface="Gill Sans MT" panose="020B0502020104020203" pitchFamily="34" charset="77"/>
              </a:rPr>
              <a:t>© The Aga Khan Museum, AKM921</a:t>
            </a:r>
            <a:endParaRPr sz="1400" dirty="0">
              <a:latin typeface="Gill Sans MT" panose="020B0502020104020203" pitchFamily="34" charset="77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84" y="817327"/>
            <a:ext cx="4718791" cy="350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;p14">
            <a:extLst>
              <a:ext uri="{FF2B5EF4-FFF2-40B4-BE49-F238E27FC236}">
                <a16:creationId xmlns:a16="http://schemas.microsoft.com/office/drawing/2014/main" id="{A8C33B58-C34D-7142-8A11-C7FF630462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848425"/>
            <a:ext cx="9144000" cy="381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990"/>
            </a:pPr>
            <a:r>
              <a:rPr lang="en-GB" sz="1200" dirty="0">
                <a:latin typeface="Gill Sans MT" panose="020B0502020104020203" pitchFamily="34" charset="77"/>
              </a:rPr>
              <a:t>Cross fold leaflet Image source: </a:t>
            </a:r>
            <a:r>
              <a:rPr lang="en-GB" sz="1200" u="sng" dirty="0">
                <a:solidFill>
                  <a:schemeClr val="hlink"/>
                </a:solidFill>
                <a:latin typeface="Gill Sans MT" panose="020B0502020104020203" pitchFamily="34" charset="77"/>
                <a:hlinkClick r:id="rId2"/>
              </a:rPr>
              <a:t>https://www.saxoprint.co.uk/blog/cross-fold-leaflets</a:t>
            </a:r>
            <a:r>
              <a:rPr lang="en-GB" sz="1200" dirty="0">
                <a:latin typeface="Gill Sans MT" panose="020B0502020104020203" pitchFamily="34" charset="77"/>
              </a:rPr>
              <a:t> </a:t>
            </a:r>
            <a:endParaRPr sz="1200" dirty="0">
              <a:latin typeface="Gill Sans MT" panose="020B0502020104020203" pitchFamily="34" charset="77"/>
            </a:endParaRPr>
          </a:p>
        </p:txBody>
      </p:sp>
      <p:pic>
        <p:nvPicPr>
          <p:cNvPr id="5" name="Google Shape;62;p14">
            <a:extLst>
              <a:ext uri="{FF2B5EF4-FFF2-40B4-BE49-F238E27FC236}">
                <a16:creationId xmlns:a16="http://schemas.microsoft.com/office/drawing/2014/main" id="{47A834F6-E361-0A4B-A7DD-5D39BADD2C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43" y="490832"/>
            <a:ext cx="7965639" cy="314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4B10A-CB21-2F46-B381-EF89FCBAE3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7729A-83F2-D248-9415-0A4922B210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5356849" y="1497083"/>
            <a:ext cx="3077703" cy="21110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  <a:t>Close up of </a:t>
            </a:r>
            <a:b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Verdana"/>
                <a:cs typeface="Verdana"/>
                <a:sym typeface="Verdana"/>
              </a:rPr>
            </a:b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Entertainment in a Palace</a:t>
            </a:r>
            <a:b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Signed by Faizabad 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Faizullah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, India, ca. 1765–1770,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  <a:t>Opaque watercolour and gold on paper, 50.5 cm × 69.2 cm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</a:rPr>
            </a:br>
            <a:r>
              <a:rPr lang="en-GB" sz="1400" dirty="0">
                <a:highlight>
                  <a:srgbClr val="FFFFFF"/>
                </a:highlight>
                <a:latin typeface="Gill Sans MT" panose="020B0502020104020203" pitchFamily="34" charset="77"/>
              </a:rPr>
              <a:t>© The Aga Khan Museum, AKM921</a:t>
            </a:r>
            <a:br>
              <a:rPr lang="en-GB" sz="1400" dirty="0">
                <a:highlight>
                  <a:srgbClr val="FFFFFF"/>
                </a:highlight>
                <a:latin typeface="Gill Sans MT" panose="020B0502020104020203" pitchFamily="34" charset="77"/>
              </a:rPr>
            </a:br>
            <a:br>
              <a:rPr lang="en-GB" sz="1400" dirty="0">
                <a:highlight>
                  <a:srgbClr val="FFFFFF"/>
                </a:highlight>
                <a:latin typeface="Gill Sans MT" panose="020B0502020104020203" pitchFamily="34" charset="77"/>
              </a:rPr>
            </a:br>
            <a:endParaRPr sz="1400" dirty="0">
              <a:latin typeface="Gill Sans MT" panose="020B0502020104020203" pitchFamily="34" charset="77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554" y="297557"/>
            <a:ext cx="4001116" cy="451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4482341" y="1414799"/>
            <a:ext cx="3615284" cy="23139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Firdausi and the Three Poets of </a:t>
            </a:r>
            <a:r>
              <a:rPr lang="en-GB" sz="1400" b="1" dirty="0" err="1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Ghazna</a:t>
            </a:r>
            <a:endParaRPr lang="en-GB" sz="14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Folio from the </a:t>
            </a:r>
            <a:r>
              <a:rPr lang="en-GB" sz="1400" i="1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Shahnameh 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(Book of Kings)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of Shah 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Tahmasp</a:t>
            </a: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Attributed to Aqa 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Mirak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, Iran, Tabriz, ca. 1532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Opaque watercolour, ink, and gold on paper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47 cm x 31.8 cm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© The Aga Khan Museum, 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AKM156</a:t>
            </a:r>
            <a:endParaRPr sz="1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915D4-B6A4-A74E-B23B-190289797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85" name="Google Shape;85;p18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60" y="371350"/>
            <a:ext cx="2948500" cy="4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4939747" y="1193300"/>
            <a:ext cx="3185078" cy="2776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Princely Entertainment in a Garden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Folio from a manuscript of the collected works (Divan) of Sultan Ibrahim Mirza (Fol.19)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Creator: Artist (Calligrapher)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Abdullah al-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Muzahhib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1582-83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Opaque watercolour, ink, gold and silver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on paper 23.9 cm x 16.8 cm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© The Aga Khan Museum, 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AKM282.19</a:t>
            </a:r>
            <a:endParaRPr sz="1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915D4-B6A4-A74E-B23B-190289797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3" name="Picture 2" descr="A picture containing text, wall, indoor, gallery&#10;&#10;Description automatically generated">
            <a:extLst>
              <a:ext uri="{FF2B5EF4-FFF2-40B4-BE49-F238E27FC236}">
                <a16:creationId xmlns:a16="http://schemas.microsoft.com/office/drawing/2014/main" id="{26846741-3E1A-B241-B417-974DB437E5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1"/>
          <a:stretch/>
        </p:blipFill>
        <p:spPr>
          <a:xfrm>
            <a:off x="1055760" y="362445"/>
            <a:ext cx="3098872" cy="44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7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4742121" y="1296118"/>
            <a:ext cx="3355504" cy="25512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 Festive Garden Party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Folio from a manuscript of the collected works (Divan) of Sultan Ibrahim Mirza (Fol.86)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Creator: Artist (Calligrapher)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Abdullah al-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Muzahhib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1582-83 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Opaque watercolour, ink, gold and silver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on paper 23.9 cm x 16.8 cm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© The Aga Khan Museum, 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AKM282.86</a:t>
            </a: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915D4-B6A4-A74E-B23B-190289797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BFFD2C-0217-EA46-9505-3C90BF1EF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3"/>
          <a:stretch/>
        </p:blipFill>
        <p:spPr>
          <a:xfrm>
            <a:off x="1046375" y="365563"/>
            <a:ext cx="3072247" cy="44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1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4742121" y="1153528"/>
            <a:ext cx="3355504" cy="27644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Royal and Courtly Figures Relaxing </a:t>
            </a:r>
            <a:b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at a </a:t>
            </a:r>
            <a:r>
              <a:rPr lang="en-GB" sz="1400" b="1" dirty="0" err="1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Bazm</a:t>
            </a:r>
            <a:endParaRPr lang="en-GB" sz="14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Folio from a manuscript of the collected works (Divan) of Sultan Ibrahim Mirza (Fol.87)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Creator: Artist (Calligrapher)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Abdullah al-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Muzahhib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1582-83 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Opaque watercolour, ink, gold and silver </a:t>
            </a:r>
            <a:b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</a:b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on paper 23.9 cm x 16.8 cm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© The Aga Khan Museum, 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AKM282.87</a:t>
            </a:r>
            <a:endParaRPr sz="1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915D4-B6A4-A74E-B23B-190289797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E2132-B168-B34C-8CFD-3C28C9E0B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375" y="308022"/>
            <a:ext cx="3121574" cy="44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19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4949690" y="1397391"/>
            <a:ext cx="3615284" cy="23487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dirty="0">
                <a:solidFill>
                  <a:srgbClr val="7C699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 Discussion in a Pavilion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b="1" dirty="0">
              <a:solidFill>
                <a:srgbClr val="7C699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Folio from the manuscript of 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Kulliyat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(collected works) of </a:t>
            </a:r>
            <a:r>
              <a:rPr lang="en-GB" sz="1400" dirty="0" err="1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S’di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 (d.1292)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Agra, India. ca. 1604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Opaque watercolour, ink and gold on paper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41.8 cm x 26.2 cm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dirty="0">
              <a:solidFill>
                <a:srgbClr val="222222"/>
              </a:solidFill>
              <a:highlight>
                <a:srgbClr val="FFFFFF"/>
              </a:highlight>
              <a:latin typeface="Gill Sans MT" panose="020B0502020104020203" pitchFamily="34" charset="77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dirty="0">
                <a:solidFill>
                  <a:schemeClr val="dk1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© The Aga Khan Museum, 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Gill Sans MT" panose="020B0502020104020203" pitchFamily="34" charset="77"/>
                <a:ea typeface="Calibri"/>
                <a:cs typeface="Calibri"/>
                <a:sym typeface="Calibri"/>
              </a:rPr>
              <a:t>AKM284.18</a:t>
            </a:r>
            <a:endParaRPr sz="1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010101"/>
              </a:solidFill>
              <a:highlight>
                <a:schemeClr val="lt1"/>
              </a:highlight>
              <a:latin typeface="Gill Sans MT" panose="020B0502020104020203" pitchFamily="34" charset="77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915D4-B6A4-A74E-B23B-190289797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83464"/>
            <a:ext cx="9163453" cy="760036"/>
          </a:xfrm>
          <a:prstGeom prst="rect">
            <a:avLst/>
          </a:prstGeom>
        </p:spPr>
      </p:pic>
      <p:pic>
        <p:nvPicPr>
          <p:cNvPr id="3" name="Picture 2" descr="A picture containing text, indoor, room, building material&#10;&#10;Description automatically generated">
            <a:extLst>
              <a:ext uri="{FF2B5EF4-FFF2-40B4-BE49-F238E27FC236}">
                <a16:creationId xmlns:a16="http://schemas.microsoft.com/office/drawing/2014/main" id="{4A33EB5D-E817-7B43-BBC2-5A1FDE88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52" t="-148" r="-6215"/>
          <a:stretch/>
        </p:blipFill>
        <p:spPr>
          <a:xfrm>
            <a:off x="835571" y="325164"/>
            <a:ext cx="3358740" cy="44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0123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946</Words>
  <Application>Microsoft Macintosh PowerPoint</Application>
  <PresentationFormat>On-screen Show (16:9)</PresentationFormat>
  <Paragraphs>124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Gill Sans MT</vt:lpstr>
      <vt:lpstr>ITC New Baskerville Std</vt:lpstr>
      <vt:lpstr>Simple Light</vt:lpstr>
      <vt:lpstr>PowerPoint Presentation</vt:lpstr>
      <vt:lpstr>LESSON 1.3:  PARKS AND GARDENS  AS SANCTUARIES</vt:lpstr>
      <vt:lpstr>Entertainment in a Palace  Signed by Faizabad Faizullah, India, ca.  1765–1770,   Opaque watercolour and gold on paper, 50.5 cm × 69.2 cm   © The Aga Khan Museum, AKM921</vt:lpstr>
      <vt:lpstr>Close up of  Entertainment in a Palace  Signed by Faizabad Faizullah, India, ca. 1765–1770,   Opaque watercolour and gold on paper, 50.5 cm × 69.2 cm   © The Aga Khan Museum, AKM921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Aga Khan Garden,  Edmonton – University of  Alberta Botanical Garden   View to the Chahar Bagh down  the Nahr Paul Swanson (Photographer)  Copyright: University of Alberta  Botanical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 fold leaflet Image source: https://www.saxoprint.co.uk/blog/cross-fold-leaflets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Parks and Gardens as Sanctuaries</dc:title>
  <cp:lastModifiedBy>Stephanie de Howes</cp:lastModifiedBy>
  <cp:revision>35</cp:revision>
  <dcterms:modified xsi:type="dcterms:W3CDTF">2022-06-08T23:32:00Z</dcterms:modified>
</cp:coreProperties>
</file>