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60" r:id="rId2"/>
  </p:sldMasterIdLst>
  <p:notesMasterIdLst>
    <p:notesMasterId r:id="rId43"/>
  </p:notesMasterIdLst>
  <p:sldIdLst>
    <p:sldId id="256" r:id="rId3"/>
    <p:sldId id="257" r:id="rId4"/>
    <p:sldId id="258" r:id="rId5"/>
    <p:sldId id="259" r:id="rId6"/>
    <p:sldId id="260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301" r:id="rId17"/>
    <p:sldId id="273" r:id="rId18"/>
    <p:sldId id="274" r:id="rId19"/>
    <p:sldId id="275" r:id="rId20"/>
    <p:sldId id="276" r:id="rId21"/>
    <p:sldId id="277" r:id="rId22"/>
    <p:sldId id="279" r:id="rId23"/>
    <p:sldId id="278" r:id="rId24"/>
    <p:sldId id="280" r:id="rId25"/>
    <p:sldId id="281" r:id="rId26"/>
    <p:sldId id="282" r:id="rId27"/>
    <p:sldId id="283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7" r:id="rId37"/>
    <p:sldId id="295" r:id="rId38"/>
    <p:sldId id="296" r:id="rId39"/>
    <p:sldId id="298" r:id="rId40"/>
    <p:sldId id="299" r:id="rId41"/>
    <p:sldId id="300" r:id="rId4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Libre Baskerville" panose="02000000000000000000" pitchFamily="2" charset="0"/>
      <p:regular r:id="rId48"/>
      <p:bold r:id="rId49"/>
      <p: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6" roundtripDataSignature="AMtx7mhV7gaaSjwmxOaius0uopP9hJhx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9"/>
    <p:restoredTop sz="67075"/>
  </p:normalViewPr>
  <p:slideViewPr>
    <p:cSldViewPr snapToGrid="0">
      <p:cViewPr varScale="1">
        <p:scale>
          <a:sx n="105" d="100"/>
          <a:sy n="105" d="100"/>
        </p:scale>
        <p:origin x="2448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2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.fntdata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customschemas.google.com/relationships/presentationmetadata" Target="meta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3.fntdata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6.fntdata"/><Relationship Id="rId57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These slides are for use with the Teacher Guide for the MYP2 Well-being unit: Evolving Identities and Navigating Cultures. Please read the Teacher Guide before using the slides.</a:t>
            </a: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87850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3" name="Google Shape;24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" name="Google Shape;25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Contains hyperlink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Contains hyperlink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Google Shape;28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0" name="Google Shape;300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Contains hyperlink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6" name="Google Shape;316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9" name="Google Shape;339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6" name="Google Shape;346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0" name="Google Shape;360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4" name="Google Shape;374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1" name="Google Shape;381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8" name="Google Shape;388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3" name="Google Shape;423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5" name="Google Shape;405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Contains hyperlink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4" name="Google Shape;414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2" name="Google Shape;432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1" name="Google Shape;441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8" name="Google Shape;448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" name="Google Shape;15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" name="Google Shape;17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" name="Google Shape;11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9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59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7" name="Google Shape;57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0" name="Google Shape;60;p5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1" name="Google Shape;61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6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4" name="Google Shape;64;p6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Google Shape;68;p6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6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6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6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6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6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65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6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6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6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66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Google Shape;84;p66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6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4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4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" name="Google Shape;15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6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p6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68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68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6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6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5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55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6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5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57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57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8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5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4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reimer-mann-verlag.de/tondokumente2/index_mann.php" TargetMode="Externa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gakhanmuseum.org/collection/artifact/ivory-horn-oliphant-akm809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my.matterport.com/show/?m=oyKW6sxNyJ3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FYNBl8EOOM&amp;ab_channel=AgaKhanMuseum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agakhanmuseum.org/exhibitions/dont-ask-me-where-im-from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agakhanmuseum.org/collection/artifact/planispheric-astrolabe-akm611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.uk/ahistoryoftheworld/about/british-museum-objects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off-allan.co.uk/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E99F11-7291-53FA-84D7-A76834368F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23000"/>
            <a:ext cx="9144002" cy="5166500"/>
          </a:xfrm>
          <a:prstGeom prst="rect">
            <a:avLst/>
          </a:prstGeom>
        </p:spPr>
      </p:pic>
      <p:sp>
        <p:nvSpPr>
          <p:cNvPr id="101" name="Google Shape;101;p1"/>
          <p:cNvSpPr/>
          <p:nvPr/>
        </p:nvSpPr>
        <p:spPr>
          <a:xfrm>
            <a:off x="5447857" y="1"/>
            <a:ext cx="3696143" cy="2846560"/>
          </a:xfrm>
          <a:prstGeom prst="rect">
            <a:avLst/>
          </a:prstGeom>
          <a:solidFill>
            <a:srgbClr val="4F86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4F86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"/>
          <p:cNvSpPr txBox="1">
            <a:spLocks noGrp="1"/>
          </p:cNvSpPr>
          <p:nvPr>
            <p:ph type="title"/>
          </p:nvPr>
        </p:nvSpPr>
        <p:spPr>
          <a:xfrm>
            <a:off x="5605153" y="617517"/>
            <a:ext cx="3601167" cy="2826327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noAutofit/>
          </a:bodyPr>
          <a:lstStyle/>
          <a:p>
            <a:pPr marL="0" lvl="0" indent="0" algn="l" rtl="0">
              <a:lnSpc>
                <a:spcPts val="1900"/>
              </a:lnSpc>
              <a:spcBef>
                <a:spcPts val="0"/>
              </a:spcBef>
              <a:spcAft>
                <a:spcPts val="1000"/>
              </a:spcAft>
              <a:buSzPts val="3600"/>
              <a:buNone/>
            </a:pPr>
            <a:r>
              <a:rPr lang="en-GB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lang="en-US" sz="16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spcBef>
                <a:spcPts val="800"/>
              </a:spcBef>
              <a:spcAft>
                <a:spcPts val="2000"/>
              </a:spcAft>
            </a:pPr>
            <a:r>
              <a:rPr lang="en-US" sz="1600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COMPANION SLIDES</a:t>
            </a:r>
            <a:br>
              <a:rPr lang="en-US" sz="1600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</a:br>
            <a:br>
              <a:rPr lang="en-US" sz="1400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</a:br>
            <a:r>
              <a:rPr lang="en-US" sz="2000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MYP 2 WELL-BEING: </a:t>
            </a:r>
            <a:br>
              <a:rPr lang="en-US" sz="2000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</a:br>
            <a:r>
              <a:rPr lang="en-US" sz="2000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EVOLVING IDENTITIES </a:t>
            </a:r>
            <a:br>
              <a:rPr lang="en-US" sz="2000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</a:br>
            <a:r>
              <a:rPr lang="en-US" sz="2000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AND NAVIGATING </a:t>
            </a:r>
            <a:br>
              <a:rPr lang="en-US" sz="2000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</a:br>
            <a:r>
              <a:rPr lang="en-US" sz="2000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CULTURES</a:t>
            </a:r>
            <a:br>
              <a:rPr lang="en-US" sz="2200" dirty="0">
                <a:solidFill>
                  <a:srgbClr val="000000"/>
                </a:solidFill>
              </a:rPr>
            </a:br>
            <a:endParaRPr lang="en-US" sz="2200" dirty="0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id="103" name="Google Shape;103;p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7855" y="-22999"/>
            <a:ext cx="3696143" cy="996776"/>
          </a:xfrm>
          <a:prstGeom prst="rect">
            <a:avLst/>
          </a:prstGeom>
          <a:solidFill>
            <a:srgbClr val="4F868E"/>
          </a:solidFill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1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2"/>
          <p:cNvSpPr txBox="1">
            <a:spLocks noGrp="1"/>
          </p:cNvSpPr>
          <p:nvPr>
            <p:ph type="title"/>
          </p:nvPr>
        </p:nvSpPr>
        <p:spPr>
          <a:xfrm>
            <a:off x="311713" y="360000"/>
            <a:ext cx="399428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2000" b="1" dirty="0">
                <a:solidFill>
                  <a:schemeClr val="lt1"/>
                </a:solidFill>
              </a:rPr>
              <a:t>Camel train transporting goods </a:t>
            </a:r>
            <a:br>
              <a:rPr lang="en-GB" sz="2000" b="1" dirty="0">
                <a:solidFill>
                  <a:schemeClr val="lt1"/>
                </a:solidFill>
              </a:rPr>
            </a:br>
            <a:r>
              <a:rPr lang="en-GB" sz="2000" b="1" dirty="0">
                <a:solidFill>
                  <a:schemeClr val="lt1"/>
                </a:solidFill>
              </a:rPr>
              <a:t>across the Sahara</a:t>
            </a:r>
            <a:endParaRPr sz="2000" dirty="0">
              <a:solidFill>
                <a:schemeClr val="lt1"/>
              </a:solidFill>
            </a:endParaRPr>
          </a:p>
        </p:txBody>
      </p:sp>
      <p:sp>
        <p:nvSpPr>
          <p:cNvPr id="191" name="Google Shape;19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GB">
                <a:solidFill>
                  <a:schemeClr val="lt1"/>
                </a:solidFill>
              </a:rPr>
              <a:t>2.</a:t>
            </a:r>
            <a:fld id="{00000000-1234-1234-1234-123412341234}" type="slidenum">
              <a:rPr lang="en-GB">
                <a:solidFill>
                  <a:schemeClr val="lt1"/>
                </a:solidFill>
              </a:rPr>
              <a:t>10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92" name="Google Shape;192;p12"/>
          <p:cNvSpPr/>
          <p:nvPr/>
        </p:nvSpPr>
        <p:spPr>
          <a:xfrm>
            <a:off x="311713" y="4783073"/>
            <a:ext cx="1429879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Image source: ancient.eu</a:t>
            </a:r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1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383464"/>
            <a:ext cx="9163453" cy="760036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13"/>
          <p:cNvSpPr txBox="1">
            <a:spLocks noGrp="1"/>
          </p:cNvSpPr>
          <p:nvPr>
            <p:ph type="title"/>
          </p:nvPr>
        </p:nvSpPr>
        <p:spPr>
          <a:xfrm>
            <a:off x="6281059" y="2797630"/>
            <a:ext cx="2816301" cy="1184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1000" dirty="0"/>
              <a:t>Image Source: History of the World, </a:t>
            </a:r>
            <a:br>
              <a:rPr lang="en-GB" sz="1000" dirty="0"/>
            </a:br>
            <a:r>
              <a:rPr lang="en-GB" sz="1000" dirty="0"/>
              <a:t>Ward, Lock &amp; Co, New York</a:t>
            </a:r>
            <a:endParaRPr sz="1000" dirty="0"/>
          </a:p>
        </p:txBody>
      </p:sp>
      <p:pic>
        <p:nvPicPr>
          <p:cNvPr id="199" name="Google Shape;19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0999" y="598714"/>
            <a:ext cx="5617029" cy="3988099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GB"/>
              <a:t>2.</a:t>
            </a:r>
            <a:fld id="{00000000-1234-1234-1234-123412341234}" type="slidenum">
              <a:rPr lang="en-GB"/>
              <a:t>11</a:t>
            </a:fld>
            <a:endParaRPr/>
          </a:p>
        </p:txBody>
      </p:sp>
      <p:sp>
        <p:nvSpPr>
          <p:cNvPr id="201" name="Google Shape;201;p13"/>
          <p:cNvSpPr/>
          <p:nvPr/>
        </p:nvSpPr>
        <p:spPr>
          <a:xfrm>
            <a:off x="6281059" y="2067200"/>
            <a:ext cx="266258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 dirty="0">
                <a:solidFill>
                  <a:srgbClr val="4F868E"/>
                </a:solidFill>
                <a:latin typeface="Arial"/>
                <a:ea typeface="Arial"/>
                <a:cs typeface="Arial"/>
                <a:sym typeface="Arial"/>
              </a:rPr>
              <a:t>Medieval merchants </a:t>
            </a:r>
            <a:br>
              <a:rPr lang="en-GB" sz="2000" b="1" i="0" u="none" strike="noStrike" cap="none" dirty="0">
                <a:solidFill>
                  <a:srgbClr val="4F868E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2000" b="1" i="0" u="none" strike="noStrike" cap="none" dirty="0">
                <a:solidFill>
                  <a:srgbClr val="4F868E"/>
                </a:solidFill>
                <a:latin typeface="Arial"/>
                <a:ea typeface="Arial"/>
                <a:cs typeface="Arial"/>
                <a:sym typeface="Arial"/>
              </a:rPr>
              <a:t>trading</a:t>
            </a:r>
            <a:endParaRPr sz="2000" b="0" i="0" u="none" strike="noStrike" cap="none" dirty="0">
              <a:solidFill>
                <a:srgbClr val="4F868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4"/>
          <p:cNvSpPr txBox="1">
            <a:spLocks noGrp="1"/>
          </p:cNvSpPr>
          <p:nvPr>
            <p:ph type="title"/>
          </p:nvPr>
        </p:nvSpPr>
        <p:spPr>
          <a:xfrm>
            <a:off x="305410" y="3837582"/>
            <a:ext cx="8520600" cy="9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2200" b="1" dirty="0">
                <a:solidFill>
                  <a:srgbClr val="4F868E"/>
                </a:solidFill>
              </a:rPr>
              <a:t>Sculptors at work, circa 1416, </a:t>
            </a:r>
            <a:br>
              <a:rPr lang="en-GB" sz="2200" dirty="0">
                <a:solidFill>
                  <a:srgbClr val="4F868E"/>
                </a:solidFill>
              </a:rPr>
            </a:br>
            <a:r>
              <a:rPr lang="en-GB" sz="2200" dirty="0" err="1">
                <a:solidFill>
                  <a:srgbClr val="4F868E"/>
                </a:solidFill>
              </a:rPr>
              <a:t>Orsanmichele</a:t>
            </a:r>
            <a:r>
              <a:rPr lang="en-GB" sz="2200" dirty="0">
                <a:solidFill>
                  <a:srgbClr val="4F868E"/>
                </a:solidFill>
              </a:rPr>
              <a:t> Church Florence   </a:t>
            </a:r>
            <a:endParaRPr sz="2200" dirty="0">
              <a:solidFill>
                <a:srgbClr val="4F868E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br>
              <a:rPr lang="en-GB" sz="1000" dirty="0"/>
            </a:br>
            <a:r>
              <a:rPr lang="en-GB" sz="1000" dirty="0"/>
              <a:t>Image source: </a:t>
            </a:r>
            <a:r>
              <a:rPr lang="en-GB" sz="1000" dirty="0" err="1"/>
              <a:t>webgalleryofart</a:t>
            </a:r>
            <a:endParaRPr sz="1000" dirty="0"/>
          </a:p>
        </p:txBody>
      </p:sp>
      <p:pic>
        <p:nvPicPr>
          <p:cNvPr id="207" name="Google Shape;207;p1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921" y="-1"/>
            <a:ext cx="9163262" cy="3429001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GB"/>
              <a:t>2.</a:t>
            </a:r>
            <a:fld id="{00000000-1234-1234-1234-123412341234}" type="slidenum">
              <a:rPr lang="en-GB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5"/>
          <p:cNvSpPr txBox="1">
            <a:spLocks noGrp="1"/>
          </p:cNvSpPr>
          <p:nvPr>
            <p:ph type="title"/>
          </p:nvPr>
        </p:nvSpPr>
        <p:spPr>
          <a:xfrm>
            <a:off x="321332" y="3664442"/>
            <a:ext cx="3394960" cy="426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2000" b="1">
                <a:solidFill>
                  <a:srgbClr val="4F868E"/>
                </a:solidFill>
              </a:rPr>
              <a:t>Norman nobleman hunting</a:t>
            </a:r>
            <a:endParaRPr sz="2000" b="1">
              <a:solidFill>
                <a:srgbClr val="4F868E"/>
              </a:solidFill>
            </a:endParaRPr>
          </a:p>
        </p:txBody>
      </p:sp>
      <p:pic>
        <p:nvPicPr>
          <p:cNvPr id="214" name="Google Shape;21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9952" y="0"/>
            <a:ext cx="5294048" cy="3391217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5"/>
          <p:cNvSpPr txBox="1"/>
          <p:nvPr/>
        </p:nvSpPr>
        <p:spPr>
          <a:xfrm>
            <a:off x="321332" y="4128269"/>
            <a:ext cx="3261300" cy="820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GB" sz="1050" b="0" i="0" u="none" strike="noStrike" cap="none" dirty="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GB" sz="1000" b="0" i="0" u="none" strike="noStrike" cap="none" dirty="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Left) Picture from </a:t>
            </a:r>
            <a:r>
              <a:rPr lang="en-GB" sz="1000" b="0" i="1" u="none" strike="noStrike" cap="none" dirty="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Livre de La Chasse</a:t>
            </a:r>
            <a:r>
              <a:rPr lang="en-GB" sz="1000" b="0" i="0" u="none" strike="noStrike" cap="none" dirty="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by Gaston Phoebus, a Medieval manuscript with illuminations.</a:t>
            </a:r>
            <a:endParaRPr dirty="0"/>
          </a:p>
          <a:p>
            <a:pPr marL="0" marR="0" lvl="0" indent="0" algn="l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 dirty="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cap="none" dirty="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(Right) Image source: </a:t>
            </a:r>
            <a:r>
              <a:rPr lang="en-GB" sz="1000" b="0" i="0" u="none" strike="noStrike" cap="none" dirty="0" err="1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gallery.nen.gov.uk</a:t>
            </a:r>
            <a:endParaRPr sz="1000" b="0" i="0" u="none" strike="noStrike" cap="none" dirty="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6" name="Google Shape;216;p15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620"/>
            <a:ext cx="3766856" cy="3405837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GB"/>
              <a:t>2.</a:t>
            </a:r>
            <a:fld id="{00000000-1234-1234-1234-123412341234}" type="slidenum">
              <a:rPr lang="en-GB"/>
              <a:t>13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391E74-E4B5-B34E-B4FD-601989747120}"/>
              </a:ext>
            </a:extLst>
          </p:cNvPr>
          <p:cNvSpPr txBox="1"/>
          <p:nvPr/>
        </p:nvSpPr>
        <p:spPr>
          <a:xfrm>
            <a:off x="3849952" y="4128269"/>
            <a:ext cx="500205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200" b="1" dirty="0" err="1">
                <a:hlinkClick r:id="rId5"/>
              </a:rPr>
              <a:t>www.reimer-mann-verlag.de</a:t>
            </a:r>
            <a:r>
              <a:rPr lang="en-GB" sz="1200" b="1" dirty="0">
                <a:hlinkClick r:id="rId5"/>
              </a:rPr>
              <a:t>/tondokumente2/index_mann.php</a:t>
            </a:r>
            <a:endParaRPr lang="en-US" sz="1200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1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383464"/>
            <a:ext cx="9163453" cy="760036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6"/>
          <p:cNvSpPr txBox="1">
            <a:spLocks noGrp="1"/>
          </p:cNvSpPr>
          <p:nvPr>
            <p:ph type="subTitle" idx="1"/>
          </p:nvPr>
        </p:nvSpPr>
        <p:spPr>
          <a:xfrm>
            <a:off x="4463142" y="1784004"/>
            <a:ext cx="4332515" cy="1338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 b="1" dirty="0">
                <a:solidFill>
                  <a:srgbClr val="4F868E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Thomas Coventry, Lord Keeper </a:t>
            </a:r>
            <a:br>
              <a:rPr lang="en-GB" sz="2000" b="1" dirty="0">
                <a:solidFill>
                  <a:srgbClr val="4F868E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</a:br>
            <a:r>
              <a:rPr lang="en-GB" sz="2000" b="1" dirty="0">
                <a:solidFill>
                  <a:srgbClr val="4F868E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of the Great Seal of England, </a:t>
            </a:r>
            <a:br>
              <a:rPr lang="en-GB" sz="2000" b="1" dirty="0">
                <a:solidFill>
                  <a:srgbClr val="4F868E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</a:br>
            <a:r>
              <a:rPr lang="en-GB" sz="2000" b="1" dirty="0">
                <a:solidFill>
                  <a:srgbClr val="4F868E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1st Baron of </a:t>
            </a:r>
            <a:r>
              <a:rPr lang="en-GB" sz="2000" b="1" dirty="0" err="1">
                <a:solidFill>
                  <a:srgbClr val="4F868E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Allesborough</a:t>
            </a:r>
            <a:r>
              <a:rPr lang="en-GB" sz="2000" b="1" dirty="0">
                <a:solidFill>
                  <a:srgbClr val="4F868E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GB" sz="2000" b="1" dirty="0">
                <a:solidFill>
                  <a:srgbClr val="4F868E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</a:br>
            <a:r>
              <a:rPr lang="en-GB" sz="2000" b="1" dirty="0">
                <a:solidFill>
                  <a:srgbClr val="4F868E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(1578-1640)</a:t>
            </a:r>
            <a:endParaRPr sz="2000" b="1" dirty="0">
              <a:solidFill>
                <a:srgbClr val="4F868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Image source: Worcestershire County Council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4" name="Google Shape;224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4114800" cy="5125064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GB"/>
              <a:t>2.</a:t>
            </a:r>
            <a:fld id="{00000000-1234-1234-1234-123412341234}" type="slidenum">
              <a:rPr lang="en-GB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1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7"/>
          <p:cNvSpPr txBox="1">
            <a:spLocks noGrp="1"/>
          </p:cNvSpPr>
          <p:nvPr>
            <p:ph type="subTitle" idx="1"/>
          </p:nvPr>
        </p:nvSpPr>
        <p:spPr>
          <a:xfrm>
            <a:off x="122842" y="4860017"/>
            <a:ext cx="3869494" cy="224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1000" dirty="0">
                <a:solidFill>
                  <a:schemeClr val="bg1"/>
                </a:solidFill>
              </a:rPr>
              <a:t>Photographer: Janet Kimber</a:t>
            </a:r>
            <a:endParaRPr sz="1000" dirty="0">
              <a:solidFill>
                <a:schemeClr val="bg1"/>
              </a:solidFill>
            </a:endParaRPr>
          </a:p>
        </p:txBody>
      </p:sp>
      <p:sp>
        <p:nvSpPr>
          <p:cNvPr id="232" name="Google Shape;23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GB"/>
              <a:t>2.</a:t>
            </a:r>
            <a:fld id="{00000000-1234-1234-1234-123412341234}" type="slidenum">
              <a:rPr lang="en-GB"/>
              <a:t>15</a:t>
            </a:fld>
            <a:endParaRPr/>
          </a:p>
        </p:txBody>
      </p:sp>
      <p:sp>
        <p:nvSpPr>
          <p:cNvPr id="233" name="Google Shape;233;p17"/>
          <p:cNvSpPr/>
          <p:nvPr/>
        </p:nvSpPr>
        <p:spPr>
          <a:xfrm>
            <a:off x="226208" y="223302"/>
            <a:ext cx="342080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Aga Khan Museum, Toronto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07947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8"/>
          <p:cNvSpPr txBox="1">
            <a:spLocks noGrp="1"/>
          </p:cNvSpPr>
          <p:nvPr>
            <p:ph type="subTitle" idx="1"/>
          </p:nvPr>
        </p:nvSpPr>
        <p:spPr>
          <a:xfrm>
            <a:off x="6363093" y="443060"/>
            <a:ext cx="2469206" cy="4213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ts val="1600"/>
              </a:lnSpc>
              <a:buClr>
                <a:schemeClr val="dk1"/>
              </a:buClr>
              <a:buSzPts val="1100"/>
              <a:buFont typeface="Arial"/>
              <a:buNone/>
            </a:pPr>
            <a:r>
              <a:rPr lang="en-GB" sz="1000" dirty="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Oliphant (ivory horn), probably Southern Italy, late 11th to late 12th century, silver mounts made in England, c. 1620, carved ivory with silver mount © The Aga Khan Museum, AKM809</a:t>
            </a:r>
            <a:endParaRPr sz="1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GB"/>
              <a:t>2.</a:t>
            </a:r>
            <a:fld id="{00000000-1234-1234-1234-123412341234}" type="slidenum">
              <a:rPr lang="en-GB"/>
              <a:t>16</a:t>
            </a:fld>
            <a:endParaRPr/>
          </a:p>
        </p:txBody>
      </p:sp>
      <p:pic>
        <p:nvPicPr>
          <p:cNvPr id="240" name="Google Shape;240;p18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12742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F86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19"/>
          <p:cNvSpPr txBox="1"/>
          <p:nvPr/>
        </p:nvSpPr>
        <p:spPr>
          <a:xfrm>
            <a:off x="0" y="1980000"/>
            <a:ext cx="9144000" cy="2044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GB" sz="2400" b="0" i="0" u="none" strike="noStrike" cap="none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LEARNING EXPERIENCE 2.4</a:t>
            </a:r>
            <a:br>
              <a:rPr lang="en-GB" sz="2400" b="0" i="0" u="none" strike="noStrike" cap="none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</a:br>
            <a:r>
              <a:rPr lang="en-GB" sz="3400" b="0" i="0" u="none" strike="noStrike" cap="none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WHO AM I &amp; WHO ARE WE?</a:t>
            </a:r>
            <a:endParaRPr dirty="0"/>
          </a:p>
        </p:txBody>
      </p:sp>
      <p:pic>
        <p:nvPicPr>
          <p:cNvPr id="247" name="Google Shape;247;p1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918392" cy="1146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9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0"/>
            <a:ext cx="4572000" cy="1146704"/>
          </a:xfrm>
          <a:prstGeom prst="rect">
            <a:avLst/>
          </a:prstGeom>
          <a:solidFill>
            <a:srgbClr val="4F868E"/>
          </a:solidFill>
          <a:ln>
            <a:noFill/>
          </a:ln>
        </p:spPr>
      </p:pic>
      <p:sp>
        <p:nvSpPr>
          <p:cNvPr id="249" name="Google Shape;249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GB">
                <a:solidFill>
                  <a:schemeClr val="lt1"/>
                </a:solidFill>
              </a:rPr>
              <a:t>2.</a:t>
            </a:r>
            <a:fld id="{00000000-1234-1234-1234-123412341234}" type="slidenum">
              <a:rPr lang="en-GB">
                <a:solidFill>
                  <a:schemeClr val="lt1"/>
                </a:solidFill>
              </a:rPr>
              <a:t>17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GB"/>
              <a:t>2.</a:t>
            </a:r>
            <a:fld id="{00000000-1234-1234-1234-123412341234}" type="slidenum">
              <a:rPr lang="en-GB"/>
              <a:t>18</a:t>
            </a:fld>
            <a:endParaRPr/>
          </a:p>
        </p:txBody>
      </p:sp>
      <p:pic>
        <p:nvPicPr>
          <p:cNvPr id="255" name="Google Shape;255;p20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0002" y="360000"/>
            <a:ext cx="8425780" cy="3712004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0"/>
          <p:cNvSpPr txBox="1"/>
          <p:nvPr/>
        </p:nvSpPr>
        <p:spPr>
          <a:xfrm>
            <a:off x="360002" y="4509328"/>
            <a:ext cx="842578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4F868E"/>
                </a:solidFill>
                <a:latin typeface="Arial"/>
                <a:ea typeface="Arial"/>
                <a:cs typeface="Arial"/>
                <a:sym typeface="Arial"/>
              </a:rPr>
              <a:t>3D Virtual Tour of the </a:t>
            </a:r>
            <a:r>
              <a:rPr lang="en-GB" sz="2000" b="1" i="1" u="none" strike="noStrike" cap="none">
                <a:solidFill>
                  <a:srgbClr val="4F868E"/>
                </a:solidFill>
                <a:latin typeface="Arial"/>
                <a:ea typeface="Arial"/>
                <a:cs typeface="Arial"/>
                <a:sym typeface="Arial"/>
              </a:rPr>
              <a:t>Sanctuary</a:t>
            </a:r>
            <a:r>
              <a:rPr lang="en-GB" sz="2000" b="1" i="0" u="none" strike="noStrike" cap="none">
                <a:solidFill>
                  <a:srgbClr val="4F868E"/>
                </a:solidFill>
                <a:latin typeface="Arial"/>
                <a:ea typeface="Arial"/>
                <a:cs typeface="Arial"/>
                <a:sym typeface="Arial"/>
              </a:rPr>
              <a:t> Exhibition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1"/>
          <p:cNvSpPr/>
          <p:nvPr/>
        </p:nvSpPr>
        <p:spPr>
          <a:xfrm>
            <a:off x="0" y="206734"/>
            <a:ext cx="9144000" cy="5143500"/>
          </a:xfrm>
          <a:prstGeom prst="rect">
            <a:avLst/>
          </a:prstGeom>
          <a:solidFill>
            <a:srgbClr val="4F86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21"/>
          <p:cNvSpPr txBox="1"/>
          <p:nvPr/>
        </p:nvSpPr>
        <p:spPr>
          <a:xfrm>
            <a:off x="0" y="1980000"/>
            <a:ext cx="9144000" cy="1858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GB" sz="2400" b="0" i="0" u="none" strike="noStrike" cap="none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LEARNING EXPERIENCE 2.6 </a:t>
            </a:r>
            <a:br>
              <a:rPr lang="en-GB" sz="2400" b="0" i="0" u="none" strike="noStrike" cap="none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</a:br>
            <a:r>
              <a:rPr lang="en-GB" sz="3400" b="0" i="0" u="none" strike="noStrike" cap="none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ASK ME WHERE I’M FROM:</a:t>
            </a:r>
            <a:br>
              <a:rPr lang="en-GB" sz="3400" b="0" i="0" u="none" strike="noStrike" cap="none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</a:br>
            <a:r>
              <a:rPr lang="en-GB" sz="3400" b="0" i="0" u="none" strike="noStrike" cap="none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MEMORIES</a:t>
            </a:r>
            <a:endParaRPr dirty="0"/>
          </a:p>
        </p:txBody>
      </p:sp>
      <p:pic>
        <p:nvPicPr>
          <p:cNvPr id="263" name="Google Shape;263;p2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918392" cy="1146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0"/>
            <a:ext cx="4572000" cy="1146704"/>
          </a:xfrm>
          <a:prstGeom prst="rect">
            <a:avLst/>
          </a:prstGeom>
          <a:solidFill>
            <a:srgbClr val="4F868E"/>
          </a:solidFill>
          <a:ln>
            <a:noFill/>
          </a:ln>
        </p:spPr>
      </p:pic>
      <p:sp>
        <p:nvSpPr>
          <p:cNvPr id="265" name="Google Shape;26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GB">
                <a:solidFill>
                  <a:schemeClr val="lt1"/>
                </a:solidFill>
              </a:rPr>
              <a:t>2.</a:t>
            </a:r>
            <a:fld id="{00000000-1234-1234-1234-123412341234}" type="slidenum">
              <a:rPr lang="en-GB">
                <a:solidFill>
                  <a:schemeClr val="lt1"/>
                </a:solidFill>
              </a:rPr>
              <a:t>19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F86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2"/>
          <p:cNvSpPr txBox="1">
            <a:spLocks noGrp="1"/>
          </p:cNvSpPr>
          <p:nvPr>
            <p:ph type="title"/>
          </p:nvPr>
        </p:nvSpPr>
        <p:spPr>
          <a:xfrm>
            <a:off x="0" y="1980000"/>
            <a:ext cx="9144000" cy="990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400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LEARNING EXPERIENCE 2.2 </a:t>
            </a:r>
            <a:br>
              <a:rPr lang="en-GB" sz="2400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</a:br>
            <a:r>
              <a:rPr lang="en-GB" sz="3400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UNIVERSAL CHARACTERISTICS</a:t>
            </a:r>
            <a:endParaRPr dirty="0"/>
          </a:p>
        </p:txBody>
      </p:sp>
      <p:sp>
        <p:nvSpPr>
          <p:cNvPr id="111" name="Google Shape;111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GB">
                <a:solidFill>
                  <a:schemeClr val="lt1"/>
                </a:solidFill>
              </a:rPr>
              <a:t>2.</a:t>
            </a:r>
            <a:fld id="{00000000-1234-1234-1234-123412341234}" type="slidenum">
              <a:rPr lang="en-GB">
                <a:solidFill>
                  <a:schemeClr val="lt1"/>
                </a:solidFill>
              </a:rPr>
              <a:t>2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112" name="Google Shape;112;p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918392" cy="1146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0"/>
            <a:ext cx="4572000" cy="1146704"/>
          </a:xfrm>
          <a:prstGeom prst="rect">
            <a:avLst/>
          </a:prstGeom>
          <a:solidFill>
            <a:srgbClr val="4F868E"/>
          </a:solidFill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GB"/>
              <a:t>2.</a:t>
            </a:r>
            <a:fld id="{00000000-1234-1234-1234-123412341234}" type="slidenum">
              <a:rPr lang="en-GB"/>
              <a:t>20</a:t>
            </a:fld>
            <a:endParaRPr/>
          </a:p>
        </p:txBody>
      </p:sp>
      <p:pic>
        <p:nvPicPr>
          <p:cNvPr id="271" name="Google Shape;271;p22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59700" y="0"/>
            <a:ext cx="6405875" cy="4270607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2"/>
          <p:cNvSpPr txBox="1"/>
          <p:nvPr/>
        </p:nvSpPr>
        <p:spPr>
          <a:xfrm>
            <a:off x="267026" y="4140000"/>
            <a:ext cx="8591224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4F868E"/>
                </a:solidFill>
                <a:latin typeface="Arial"/>
                <a:ea typeface="Arial"/>
                <a:cs typeface="Arial"/>
                <a:sym typeface="Arial"/>
              </a:rPr>
              <a:t>Curator’s Tour: </a:t>
            </a:r>
            <a:br>
              <a:rPr lang="en-GB" sz="2000" b="1" i="0" u="none" strike="noStrike" cap="none">
                <a:solidFill>
                  <a:srgbClr val="4F868E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2000" b="1" i="1" u="none" strike="noStrike" cap="none">
                <a:solidFill>
                  <a:srgbClr val="4F868E"/>
                </a:solidFill>
                <a:latin typeface="Arial"/>
                <a:ea typeface="Arial"/>
                <a:cs typeface="Arial"/>
                <a:sym typeface="Arial"/>
              </a:rPr>
              <a:t>Don’t Ask Me Where I’m From </a:t>
            </a:r>
            <a:r>
              <a:rPr lang="en-GB" sz="2000" b="1" i="0" u="none" strike="noStrike" cap="none">
                <a:solidFill>
                  <a:srgbClr val="4F868E"/>
                </a:solidFill>
                <a:latin typeface="Arial"/>
                <a:ea typeface="Arial"/>
                <a:cs typeface="Arial"/>
                <a:sym typeface="Arial"/>
              </a:rPr>
              <a:t>with Marianne Fenton</a:t>
            </a:r>
            <a:endParaRPr sz="2000" b="1" i="0" u="none" strike="noStrike" cap="none">
              <a:solidFill>
                <a:srgbClr val="4F868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2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44" y="0"/>
            <a:ext cx="342902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01840" y="1178351"/>
            <a:ext cx="2938787" cy="3523954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24"/>
          <p:cNvSpPr txBox="1"/>
          <p:nvPr/>
        </p:nvSpPr>
        <p:spPr>
          <a:xfrm>
            <a:off x="6901295" y="612209"/>
            <a:ext cx="2119863" cy="2140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1" u="none" strike="noStrike" cap="none" dirty="0" err="1">
                <a:solidFill>
                  <a:srgbClr val="4F868E"/>
                </a:solidFill>
                <a:latin typeface="Arial"/>
                <a:ea typeface="Arial"/>
                <a:cs typeface="Arial"/>
                <a:sym typeface="Arial"/>
              </a:rPr>
              <a:t>Tcharafna</a:t>
            </a:r>
            <a:r>
              <a:rPr lang="en-GB" sz="2000" b="1" i="0" u="none" strike="noStrike" cap="none" dirty="0">
                <a:solidFill>
                  <a:srgbClr val="4F868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GB" sz="2000" b="1" i="0" u="none" strike="noStrike" cap="none" dirty="0">
                <a:solidFill>
                  <a:srgbClr val="4F868E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2000" b="1" i="0" u="none" strike="noStrike" cap="none" dirty="0">
                <a:solidFill>
                  <a:srgbClr val="4F868E"/>
                </a:solidFill>
                <a:latin typeface="Arial"/>
                <a:ea typeface="Arial"/>
                <a:cs typeface="Arial"/>
                <a:sym typeface="Arial"/>
              </a:rPr>
              <a:t>(I am honoured </a:t>
            </a:r>
            <a:br>
              <a:rPr lang="en-GB" sz="2000" b="1" i="0" u="none" strike="noStrike" cap="none" dirty="0">
                <a:solidFill>
                  <a:srgbClr val="4F868E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2000" b="1" i="0" u="none" strike="noStrike" cap="none" dirty="0">
                <a:solidFill>
                  <a:srgbClr val="4F868E"/>
                </a:solidFill>
                <a:latin typeface="Arial"/>
                <a:ea typeface="Arial"/>
                <a:cs typeface="Arial"/>
                <a:sym typeface="Arial"/>
              </a:rPr>
              <a:t>to meet you) </a:t>
            </a:r>
            <a:br>
              <a:rPr lang="en-GB" sz="2000" b="1" i="0" u="none" strike="noStrike" cap="none" dirty="0">
                <a:solidFill>
                  <a:srgbClr val="4F868E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2000" b="0" i="0" u="none" strike="noStrike" cap="none" dirty="0" err="1">
                <a:solidFill>
                  <a:srgbClr val="4F868E"/>
                </a:solidFill>
                <a:latin typeface="Arial"/>
                <a:ea typeface="Arial"/>
                <a:cs typeface="Arial"/>
                <a:sym typeface="Arial"/>
              </a:rPr>
              <a:t>Gui</a:t>
            </a:r>
            <a:r>
              <a:rPr lang="en-GB" sz="2000" b="0" i="0" u="none" strike="noStrike" cap="none" dirty="0">
                <a:solidFill>
                  <a:srgbClr val="4F868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000" b="0" i="0" u="none" strike="noStrike" cap="none" dirty="0" err="1">
                <a:solidFill>
                  <a:srgbClr val="4F868E"/>
                </a:solidFill>
                <a:latin typeface="Arial"/>
                <a:ea typeface="Arial"/>
                <a:cs typeface="Arial"/>
                <a:sym typeface="Arial"/>
              </a:rPr>
              <a:t>Mohallem</a:t>
            </a:r>
            <a:endParaRPr sz="2000" b="0" i="0" u="none" strike="noStrike" cap="none" dirty="0">
              <a:solidFill>
                <a:srgbClr val="4F868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(Left) Photographer: Marco Pavan</a:t>
            </a:r>
            <a:endParaRPr dirty="0"/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0" i="0" u="none" strike="noStrike" cap="none" spc="-5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GB" sz="1000" spc="-50" dirty="0"/>
              <a:t>Below</a:t>
            </a:r>
            <a:r>
              <a:rPr lang="en-GB" sz="1000" b="0" i="0" u="none" strike="noStrike" cap="none" spc="-5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Photographer: </a:t>
            </a:r>
            <a:r>
              <a:rPr lang="en-GB" sz="1000" b="0" i="0" u="none" strike="noStrike" cap="none" spc="-5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Janaina</a:t>
            </a:r>
            <a:r>
              <a:rPr lang="en-GB" sz="1000" b="0" i="0" u="none" strike="noStrike" cap="none" spc="-5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Miranda</a:t>
            </a:r>
            <a:endParaRPr sz="1000" b="0" i="0" u="none" strike="noStrike" cap="none" spc="-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GB"/>
              <a:t>2.</a:t>
            </a:r>
            <a:fld id="{00000000-1234-1234-1234-123412341234}" type="slidenum">
              <a:rPr lang="en-GB"/>
              <a:t>21</a:t>
            </a:fld>
            <a:endParaRPr/>
          </a:p>
        </p:txBody>
      </p:sp>
      <p:pic>
        <p:nvPicPr>
          <p:cNvPr id="288" name="Google Shape;288;p24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250" t="-6250" r="-6249" b="-6249"/>
          <a:stretch/>
        </p:blipFill>
        <p:spPr>
          <a:xfrm>
            <a:off x="6852458" y="3082305"/>
            <a:ext cx="1620000" cy="16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2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1" y="391885"/>
            <a:ext cx="6019801" cy="401321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23"/>
          <p:cNvSpPr txBox="1"/>
          <p:nvPr/>
        </p:nvSpPr>
        <p:spPr>
          <a:xfrm>
            <a:off x="1524001" y="4663217"/>
            <a:ext cx="34794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Photographer: Toni Hafkensheid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GB"/>
              <a:t>2.</a:t>
            </a:r>
            <a:fld id="{00000000-1234-1234-1234-123412341234}" type="slidenum">
              <a:rPr lang="en-GB"/>
              <a:t>22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F86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25"/>
          <p:cNvSpPr txBox="1"/>
          <p:nvPr/>
        </p:nvSpPr>
        <p:spPr>
          <a:xfrm>
            <a:off x="0" y="1980000"/>
            <a:ext cx="9144000" cy="1858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GB" sz="2400" b="0" i="0" u="none" strike="noStrike" cap="none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LEARNING EXPERIENCE 2.7 </a:t>
            </a:r>
            <a:br>
              <a:rPr lang="en-GB" sz="2400" b="0" i="0" u="none" strike="noStrike" cap="none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</a:br>
            <a:r>
              <a:rPr lang="en-GB" sz="3400" b="0" i="0" u="none" strike="noStrike" cap="none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ASK ME WHERE I’M FROM:</a:t>
            </a:r>
            <a:br>
              <a:rPr lang="en-GB" sz="3400" b="0" i="0" u="none" strike="noStrike" cap="none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</a:br>
            <a:r>
              <a:rPr lang="en-GB" sz="3400" b="0" i="0" u="none" strike="noStrike" cap="none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LANGUAGE</a:t>
            </a:r>
            <a:endParaRPr dirty="0"/>
          </a:p>
        </p:txBody>
      </p:sp>
      <p:pic>
        <p:nvPicPr>
          <p:cNvPr id="295" name="Google Shape;295;p2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918392" cy="1146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5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0"/>
            <a:ext cx="4572000" cy="1146704"/>
          </a:xfrm>
          <a:prstGeom prst="rect">
            <a:avLst/>
          </a:prstGeom>
          <a:solidFill>
            <a:srgbClr val="4F868E"/>
          </a:solidFill>
          <a:ln>
            <a:noFill/>
          </a:ln>
        </p:spPr>
      </p:pic>
      <p:sp>
        <p:nvSpPr>
          <p:cNvPr id="297" name="Google Shape;297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GB">
                <a:solidFill>
                  <a:schemeClr val="lt1"/>
                </a:solidFill>
              </a:rPr>
              <a:t>2.</a:t>
            </a:r>
            <a:fld id="{00000000-1234-1234-1234-123412341234}" type="slidenum">
              <a:rPr lang="en-GB">
                <a:solidFill>
                  <a:schemeClr val="lt1"/>
                </a:solidFill>
              </a:rPr>
              <a:t>23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GB"/>
              <a:t>2.</a:t>
            </a:r>
            <a:fld id="{00000000-1234-1234-1234-123412341234}" type="slidenum">
              <a:rPr lang="en-GB"/>
              <a:t>24</a:t>
            </a:fld>
            <a:endParaRPr/>
          </a:p>
        </p:txBody>
      </p:sp>
      <p:pic>
        <p:nvPicPr>
          <p:cNvPr id="303" name="Google Shape;303;p2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429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5428" y="2262433"/>
            <a:ext cx="3458950" cy="2305961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26"/>
          <p:cNvSpPr txBox="1"/>
          <p:nvPr/>
        </p:nvSpPr>
        <p:spPr>
          <a:xfrm>
            <a:off x="3707850" y="293677"/>
            <a:ext cx="3473700" cy="1567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1" u="none" strike="noStrike" cap="none" dirty="0">
                <a:solidFill>
                  <a:srgbClr val="4F868E"/>
                </a:solidFill>
                <a:latin typeface="Arial"/>
                <a:ea typeface="Arial"/>
                <a:cs typeface="Arial"/>
                <a:sym typeface="Arial"/>
              </a:rPr>
              <a:t>Islands</a:t>
            </a:r>
            <a:r>
              <a:rPr lang="en-GB" sz="2000" b="1" i="0" u="none" strike="noStrike" cap="none" dirty="0">
                <a:solidFill>
                  <a:srgbClr val="4F868E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GB" sz="2000" b="1" i="0" u="none" strike="noStrike" cap="none" dirty="0" err="1">
                <a:solidFill>
                  <a:srgbClr val="4F868E"/>
                </a:solidFill>
                <a:latin typeface="Arial"/>
                <a:ea typeface="Arial"/>
                <a:cs typeface="Arial"/>
                <a:sym typeface="Arial"/>
              </a:rPr>
              <a:t>Ilhas</a:t>
            </a:r>
            <a:r>
              <a:rPr lang="en-GB" sz="2000" b="1" i="0" u="none" strike="noStrike" cap="none" dirty="0">
                <a:solidFill>
                  <a:srgbClr val="4F868E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br>
              <a:rPr lang="en-GB" sz="2000" b="1" i="0" u="none" strike="noStrike" cap="none" dirty="0">
                <a:solidFill>
                  <a:srgbClr val="4F868E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2000" b="0" i="0" u="none" strike="noStrike" cap="none" dirty="0" err="1">
                <a:solidFill>
                  <a:srgbClr val="4F868E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É</a:t>
            </a:r>
            <a:r>
              <a:rPr lang="en-GB" sz="2000" b="0" i="0" u="none" strike="noStrike" cap="none" dirty="0" err="1">
                <a:solidFill>
                  <a:srgbClr val="4F868E"/>
                </a:solidFill>
                <a:latin typeface="Arial"/>
                <a:ea typeface="Arial"/>
                <a:cs typeface="Arial"/>
                <a:sym typeface="Arial"/>
              </a:rPr>
              <a:t>rica</a:t>
            </a:r>
            <a:r>
              <a:rPr lang="en-GB" sz="2000" b="0" i="0" u="none" strike="noStrike" cap="none" dirty="0">
                <a:solidFill>
                  <a:srgbClr val="4F868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000" b="0" i="0" u="none" strike="noStrike" cap="none" dirty="0" err="1">
                <a:solidFill>
                  <a:srgbClr val="4F868E"/>
                </a:solidFill>
                <a:latin typeface="Arial"/>
                <a:ea typeface="Arial"/>
                <a:cs typeface="Arial"/>
                <a:sym typeface="Arial"/>
              </a:rPr>
              <a:t>Kaminishi</a:t>
            </a:r>
            <a:endParaRPr sz="2000" b="0" i="0" u="none" strike="noStrike" cap="none" dirty="0">
              <a:solidFill>
                <a:srgbClr val="4F868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(Left) Photographer: Alyssa Katherine </a:t>
            </a:r>
            <a:r>
              <a:rPr lang="en-GB" sz="1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Faoro</a:t>
            </a:r>
            <a:r>
              <a:rPr lang="en-GB"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br>
              <a:rPr lang="en-GB"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(Middle) Photographer: </a:t>
            </a:r>
            <a:r>
              <a:rPr lang="en-GB" sz="1000" b="0" i="0" u="none" strike="noStrike" cap="none" dirty="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Toni </a:t>
            </a:r>
            <a:r>
              <a:rPr lang="en-GB" sz="1000" b="0" i="0" u="none" strike="noStrike" cap="none" dirty="0" err="1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Hafkenscheid</a:t>
            </a:r>
            <a:r>
              <a:rPr lang="en-GB" sz="1000" b="0" i="0" u="none" strike="noStrike" cap="none" dirty="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, </a:t>
            </a:r>
            <a:br>
              <a:rPr lang="en-GB" sz="1000" b="0" i="0" u="none" strike="noStrike" cap="none" dirty="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</a:br>
            <a:r>
              <a:rPr lang="en-GB" sz="1000" b="0" i="0" u="none" strike="noStrike" cap="none" dirty="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(Right) </a:t>
            </a:r>
            <a:r>
              <a:rPr lang="en-GB" sz="1000" dirty="0" err="1">
                <a:highlight>
                  <a:srgbClr val="FFFFFF"/>
                </a:highlight>
              </a:rPr>
              <a:t>www.ericakaminishi.com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6" name="Google Shape;306;p26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6808" y="3128393"/>
            <a:ext cx="1440000" cy="14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GB"/>
              <a:t>2.</a:t>
            </a:r>
            <a:fld id="{00000000-1234-1234-1234-123412341234}" type="slidenum">
              <a:rPr lang="en-GB"/>
              <a:t>25</a:t>
            </a:fld>
            <a:endParaRPr/>
          </a:p>
        </p:txBody>
      </p:sp>
      <p:pic>
        <p:nvPicPr>
          <p:cNvPr id="312" name="Google Shape;312;p27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287" y="360000"/>
            <a:ext cx="8042725" cy="3848738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27"/>
          <p:cNvSpPr txBox="1"/>
          <p:nvPr/>
        </p:nvSpPr>
        <p:spPr>
          <a:xfrm>
            <a:off x="573286" y="4509328"/>
            <a:ext cx="804272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 b="1" i="1" u="none" strike="noStrike" cap="none" dirty="0">
                <a:solidFill>
                  <a:srgbClr val="4F868E"/>
                </a:solidFill>
                <a:latin typeface="Arial"/>
                <a:ea typeface="Arial"/>
                <a:cs typeface="Arial"/>
                <a:sym typeface="Arial"/>
              </a:rPr>
              <a:t>Don’t Ask Me Where I’m From </a:t>
            </a:r>
            <a:r>
              <a:rPr lang="en-GB" sz="2000" b="1" i="0" u="none" strike="noStrike" cap="none" dirty="0">
                <a:solidFill>
                  <a:srgbClr val="4F868E"/>
                </a:solidFill>
                <a:latin typeface="Arial"/>
                <a:ea typeface="Arial"/>
                <a:cs typeface="Arial"/>
                <a:sym typeface="Arial"/>
              </a:rPr>
              <a:t>Exhibition</a:t>
            </a:r>
            <a:endParaRPr sz="1400" b="1" i="0" u="none" strike="noStrike" cap="none" dirty="0">
              <a:solidFill>
                <a:srgbClr val="4F868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F86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28"/>
          <p:cNvSpPr txBox="1"/>
          <p:nvPr/>
        </p:nvSpPr>
        <p:spPr>
          <a:xfrm>
            <a:off x="0" y="1980000"/>
            <a:ext cx="9144000" cy="1566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GB" sz="2400" b="0" i="0" u="none" strike="noStrike" cap="none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LEARNING EXPERIENCE 2.8: </a:t>
            </a:r>
            <a:br>
              <a:rPr lang="en-GB" sz="2400" b="0" i="0" u="none" strike="noStrike" cap="none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</a:br>
            <a:r>
              <a:rPr lang="en-GB" sz="3400" b="0" i="0" u="none" strike="noStrike" cap="none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LAYERS OF IDENTITY – BENEATH </a:t>
            </a:r>
            <a:br>
              <a:rPr lang="en-GB" sz="3400" b="0" i="0" u="none" strike="noStrike" cap="none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</a:br>
            <a:r>
              <a:rPr lang="en-GB" sz="3400" b="0" i="0" u="none" strike="noStrike" cap="none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THE SURFACE OF ASTROLABE</a:t>
            </a:r>
            <a:endParaRPr dirty="0"/>
          </a:p>
        </p:txBody>
      </p:sp>
      <p:pic>
        <p:nvPicPr>
          <p:cNvPr id="320" name="Google Shape;320;p2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918392" cy="1146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8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0"/>
            <a:ext cx="4572000" cy="1146704"/>
          </a:xfrm>
          <a:prstGeom prst="rect">
            <a:avLst/>
          </a:prstGeom>
          <a:solidFill>
            <a:srgbClr val="4F868E"/>
          </a:solidFill>
          <a:ln>
            <a:noFill/>
          </a:ln>
        </p:spPr>
      </p:pic>
      <p:sp>
        <p:nvSpPr>
          <p:cNvPr id="322" name="Google Shape;322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GB">
                <a:solidFill>
                  <a:schemeClr val="lt1"/>
                </a:solidFill>
              </a:rPr>
              <a:t>2.</a:t>
            </a:r>
            <a:fld id="{00000000-1234-1234-1234-123412341234}" type="slidenum">
              <a:rPr lang="en-GB">
                <a:solidFill>
                  <a:schemeClr val="lt1"/>
                </a:solidFill>
              </a:rPr>
              <a:t>26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3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778829" cy="5153417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GB"/>
              <a:t>2.</a:t>
            </a:r>
            <a:fld id="{00000000-1234-1234-1234-123412341234}" type="slidenum">
              <a:rPr lang="en-GB"/>
              <a:t>27</a:t>
            </a:fld>
            <a:endParaRPr/>
          </a:p>
        </p:txBody>
      </p:sp>
      <p:sp>
        <p:nvSpPr>
          <p:cNvPr id="343" name="Google Shape;343;p31"/>
          <p:cNvSpPr txBox="1">
            <a:spLocks noGrp="1"/>
          </p:cNvSpPr>
          <p:nvPr>
            <p:ph type="title"/>
          </p:nvPr>
        </p:nvSpPr>
        <p:spPr>
          <a:xfrm>
            <a:off x="4942030" y="2160000"/>
            <a:ext cx="4005650" cy="1063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2600" b="1" spc="-5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What do you </a:t>
            </a:r>
            <a:r>
              <a:rPr lang="en-GB" sz="2600" b="1" spc="-50" dirty="0">
                <a:highlight>
                  <a:srgbClr val="FFFFFF"/>
                </a:highlight>
              </a:rPr>
              <a:t>notice</a:t>
            </a:r>
            <a:r>
              <a:rPr lang="en-GB" sz="2600" b="1" spc="-5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when you look carefully?</a:t>
            </a:r>
            <a:endParaRPr sz="2600" b="1" spc="-50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GB"/>
              <a:t>2.</a:t>
            </a:r>
            <a:fld id="{00000000-1234-1234-1234-123412341234}" type="slidenum">
              <a:rPr lang="en-GB"/>
              <a:t>28</a:t>
            </a:fld>
            <a:endParaRPr/>
          </a:p>
        </p:txBody>
      </p:sp>
      <p:pic>
        <p:nvPicPr>
          <p:cNvPr id="349" name="Google Shape;349;p3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778829" cy="5153417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32"/>
          <p:cNvSpPr txBox="1"/>
          <p:nvPr/>
        </p:nvSpPr>
        <p:spPr>
          <a:xfrm>
            <a:off x="5040000" y="2160000"/>
            <a:ext cx="3581902" cy="1279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GB" sz="26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What do you think </a:t>
            </a:r>
            <a:br>
              <a:rPr lang="en-GB" sz="26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</a:br>
            <a:r>
              <a:rPr lang="en-GB" sz="26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this </a:t>
            </a:r>
            <a:r>
              <a:rPr lang="en-GB" sz="2600" b="1" dirty="0">
                <a:solidFill>
                  <a:schemeClr val="dk1"/>
                </a:solidFill>
                <a:highlight>
                  <a:srgbClr val="FFFFFF"/>
                </a:highlight>
              </a:rPr>
              <a:t>might be, and why</a:t>
            </a:r>
            <a:r>
              <a:rPr lang="en-GB" sz="26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?</a:t>
            </a:r>
            <a:endParaRPr sz="26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GB"/>
              <a:t>2.</a:t>
            </a:r>
            <a:fld id="{00000000-1234-1234-1234-123412341234}" type="slidenum">
              <a:rPr lang="en-GB"/>
              <a:t>29</a:t>
            </a:fld>
            <a:endParaRPr/>
          </a:p>
        </p:txBody>
      </p:sp>
      <p:pic>
        <p:nvPicPr>
          <p:cNvPr id="356" name="Google Shape;356;p3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778829" cy="5153417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33"/>
          <p:cNvSpPr txBox="1"/>
          <p:nvPr/>
        </p:nvSpPr>
        <p:spPr>
          <a:xfrm>
            <a:off x="5040000" y="2159999"/>
            <a:ext cx="3581902" cy="108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923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GB" sz="26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What </a:t>
            </a:r>
            <a:r>
              <a:rPr lang="en-GB" sz="2600" b="1" dirty="0">
                <a:solidFill>
                  <a:schemeClr val="dk1"/>
                </a:solidFill>
                <a:highlight>
                  <a:srgbClr val="FFFFFF"/>
                </a:highlight>
              </a:rPr>
              <a:t>may it be used for</a:t>
            </a:r>
            <a:r>
              <a:rPr lang="en-GB" sz="26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?</a:t>
            </a:r>
            <a:endParaRPr sz="26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 txBox="1">
            <a:spLocks noGrp="1"/>
          </p:cNvSpPr>
          <p:nvPr>
            <p:ph type="subTitle" idx="1"/>
          </p:nvPr>
        </p:nvSpPr>
        <p:spPr>
          <a:xfrm>
            <a:off x="6483925" y="1126150"/>
            <a:ext cx="2262881" cy="1706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000" dirty="0">
                <a:solidFill>
                  <a:srgbClr val="222222"/>
                </a:solidFill>
                <a:highlight>
                  <a:srgbClr val="FFFFFF"/>
                </a:highlight>
              </a:rPr>
              <a:t>(Left) </a:t>
            </a:r>
            <a:r>
              <a:rPr lang="en-GB" sz="1000" i="1" dirty="0">
                <a:solidFill>
                  <a:srgbClr val="222222"/>
                </a:solidFill>
                <a:highlight>
                  <a:srgbClr val="FFFFFF"/>
                </a:highlight>
              </a:rPr>
              <a:t>Gautama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000" dirty="0">
                <a:solidFill>
                  <a:srgbClr val="222222"/>
                </a:solidFill>
                <a:highlight>
                  <a:srgbClr val="FFFFFF"/>
                </a:highlight>
              </a:rPr>
              <a:t>© The Aga Khan Museum, </a:t>
            </a:r>
            <a:br>
              <a:rPr lang="en-GB" sz="1000" dirty="0">
                <a:solidFill>
                  <a:srgbClr val="222222"/>
                </a:solidFill>
                <a:highlight>
                  <a:srgbClr val="FFFFFF"/>
                </a:highlight>
              </a:rPr>
            </a:br>
            <a:r>
              <a:rPr lang="en-GB" sz="1000" dirty="0">
                <a:solidFill>
                  <a:srgbClr val="222222"/>
                </a:solidFill>
                <a:highlight>
                  <a:srgbClr val="FFFFFF"/>
                </a:highlight>
              </a:rPr>
              <a:t>photo by </a:t>
            </a:r>
            <a:r>
              <a:rPr lang="en-GB" sz="1000" dirty="0" err="1">
                <a:solidFill>
                  <a:srgbClr val="222222"/>
                </a:solidFill>
                <a:highlight>
                  <a:srgbClr val="FFFFFF"/>
                </a:highlight>
              </a:rPr>
              <a:t>Akber</a:t>
            </a:r>
            <a:r>
              <a:rPr lang="en-GB" sz="1000" dirty="0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r>
              <a:rPr lang="en-GB" sz="1000" dirty="0" err="1">
                <a:solidFill>
                  <a:srgbClr val="222222"/>
                </a:solidFill>
                <a:highlight>
                  <a:srgbClr val="FFFFFF"/>
                </a:highlight>
              </a:rPr>
              <a:t>Dewji</a:t>
            </a:r>
            <a:endParaRPr sz="1000" dirty="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000" dirty="0">
                <a:solidFill>
                  <a:schemeClr val="dk1"/>
                </a:solidFill>
                <a:highlight>
                  <a:srgbClr val="FFFFFF"/>
                </a:highlight>
              </a:rPr>
              <a:t>Courtesy of </a:t>
            </a:r>
            <a:r>
              <a:rPr lang="en-GB" sz="1000" dirty="0" err="1">
                <a:solidFill>
                  <a:schemeClr val="dk1"/>
                </a:solidFill>
                <a:highlight>
                  <a:srgbClr val="FFFFFF"/>
                </a:highlight>
              </a:rPr>
              <a:t>Sapar</a:t>
            </a:r>
            <a:r>
              <a:rPr lang="en-GB" sz="1000" dirty="0">
                <a:solidFill>
                  <a:schemeClr val="dk1"/>
                </a:solidFill>
                <a:highlight>
                  <a:srgbClr val="FFFFFF"/>
                </a:highlight>
              </a:rPr>
              <a:t> Contemporary,</a:t>
            </a:r>
            <a:br>
              <a:rPr lang="en-GB" sz="1000" dirty="0">
                <a:solidFill>
                  <a:schemeClr val="dk1"/>
                </a:solidFill>
                <a:highlight>
                  <a:srgbClr val="FFFFFF"/>
                </a:highlight>
              </a:rPr>
            </a:br>
            <a:r>
              <a:rPr lang="en-GB" sz="1000" dirty="0" err="1">
                <a:solidFill>
                  <a:schemeClr val="dk1"/>
                </a:solidFill>
                <a:highlight>
                  <a:srgbClr val="FFFFFF"/>
                </a:highlight>
              </a:rPr>
              <a:t>Faig</a:t>
            </a:r>
            <a:r>
              <a:rPr lang="en-GB" sz="1000" dirty="0">
                <a:solidFill>
                  <a:schemeClr val="dk1"/>
                </a:solidFill>
                <a:highlight>
                  <a:srgbClr val="FFFFFF"/>
                </a:highlight>
              </a:rPr>
              <a:t> Ahmed and Collection </a:t>
            </a:r>
            <a:r>
              <a:rPr lang="en-GB" sz="1000" dirty="0" err="1">
                <a:solidFill>
                  <a:srgbClr val="222222"/>
                </a:solidFill>
                <a:highlight>
                  <a:srgbClr val="FFFFFF"/>
                </a:highlight>
              </a:rPr>
              <a:t>Majudia</a:t>
            </a:r>
            <a:r>
              <a:rPr lang="en-GB" sz="1000" dirty="0">
                <a:solidFill>
                  <a:srgbClr val="222222"/>
                </a:solidFill>
                <a:highlight>
                  <a:srgbClr val="FFFFFF"/>
                </a:highlight>
              </a:rPr>
              <a:t>.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000" dirty="0">
                <a:solidFill>
                  <a:srgbClr val="222222"/>
                </a:solidFill>
                <a:highlight>
                  <a:srgbClr val="FFFFFF"/>
                </a:highlight>
              </a:rPr>
              <a:t>(Below) </a:t>
            </a:r>
            <a:r>
              <a:rPr lang="en-GB" sz="1000" dirty="0" err="1">
                <a:solidFill>
                  <a:srgbClr val="222222"/>
                </a:solidFill>
                <a:highlight>
                  <a:srgbClr val="FFFFFF"/>
                </a:highlight>
              </a:rPr>
              <a:t>Faig</a:t>
            </a:r>
            <a:r>
              <a:rPr lang="en-GB" sz="1000" dirty="0">
                <a:solidFill>
                  <a:srgbClr val="222222"/>
                </a:solidFill>
                <a:highlight>
                  <a:srgbClr val="FFFFFF"/>
                </a:highlight>
              </a:rPr>
              <a:t> Ahmed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000" dirty="0">
                <a:solidFill>
                  <a:srgbClr val="222222"/>
                </a:solidFill>
                <a:highlight>
                  <a:srgbClr val="FFFFFF"/>
                </a:highlight>
              </a:rPr>
              <a:t>Photographer Marco Secchi, </a:t>
            </a:r>
            <a:br>
              <a:rPr lang="en-GB" sz="1000" dirty="0">
                <a:solidFill>
                  <a:srgbClr val="222222"/>
                </a:solidFill>
                <a:highlight>
                  <a:srgbClr val="FFFFFF"/>
                </a:highlight>
              </a:rPr>
            </a:br>
            <a:r>
              <a:rPr lang="en-GB" sz="1000" dirty="0">
                <a:solidFill>
                  <a:srgbClr val="222222"/>
                </a:solidFill>
                <a:highlight>
                  <a:srgbClr val="FFFFFF"/>
                </a:highlight>
              </a:rPr>
              <a:t>Getty Images</a:t>
            </a:r>
            <a:endParaRPr sz="1000" dirty="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1200" dirty="0"/>
          </a:p>
        </p:txBody>
      </p:sp>
      <p:sp>
        <p:nvSpPr>
          <p:cNvPr id="120" name="Google Shape;120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GB"/>
              <a:t>2.</a:t>
            </a:r>
            <a:fld id="{00000000-1234-1234-1234-123412341234}" type="slidenum">
              <a:rPr lang="en-GB"/>
              <a:t>3</a:t>
            </a:fld>
            <a:endParaRPr/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0793" y="2833007"/>
            <a:ext cx="1549144" cy="1538667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 txBox="1"/>
          <p:nvPr/>
        </p:nvSpPr>
        <p:spPr>
          <a:xfrm>
            <a:off x="6483926" y="360000"/>
            <a:ext cx="2262881" cy="674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GB" sz="2000" b="1" i="1" u="none" strike="noStrike" cap="none" dirty="0">
                <a:solidFill>
                  <a:srgbClr val="4F868E"/>
                </a:solidFill>
                <a:latin typeface="Arial"/>
                <a:ea typeface="Arial"/>
                <a:cs typeface="Arial"/>
                <a:sym typeface="Arial"/>
              </a:rPr>
              <a:t>Gautama</a:t>
            </a:r>
            <a:r>
              <a:rPr lang="en-GB" sz="2000" b="1" i="0" u="none" strike="noStrike" cap="none" dirty="0">
                <a:solidFill>
                  <a:srgbClr val="4F868E"/>
                </a:solidFill>
                <a:latin typeface="Arial"/>
                <a:ea typeface="Arial"/>
                <a:cs typeface="Arial"/>
                <a:sym typeface="Arial"/>
              </a:rPr>
              <a:t> (2017)</a:t>
            </a:r>
            <a:br>
              <a:rPr lang="en-GB" sz="2000" b="1" i="0" u="none" strike="noStrike" cap="none" dirty="0">
                <a:solidFill>
                  <a:srgbClr val="4F868E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2000" b="0" i="0" u="none" strike="noStrike" cap="none" dirty="0" err="1">
                <a:solidFill>
                  <a:srgbClr val="4F868E"/>
                </a:solidFill>
                <a:latin typeface="Arial"/>
                <a:ea typeface="Arial"/>
                <a:cs typeface="Arial"/>
                <a:sym typeface="Arial"/>
              </a:rPr>
              <a:t>Faig</a:t>
            </a:r>
            <a:r>
              <a:rPr lang="en-GB" sz="2000" b="0" i="0" u="none" strike="noStrike" cap="none" dirty="0">
                <a:solidFill>
                  <a:srgbClr val="4F868E"/>
                </a:solidFill>
                <a:latin typeface="Arial"/>
                <a:ea typeface="Arial"/>
                <a:cs typeface="Arial"/>
                <a:sym typeface="Arial"/>
              </a:rPr>
              <a:t> Ahmed</a:t>
            </a:r>
            <a:endParaRPr dirty="0"/>
          </a:p>
        </p:txBody>
      </p:sp>
      <p:pic>
        <p:nvPicPr>
          <p:cNvPr id="3" name="Picture 2" descr="A picture containing indoor, wall, painting&#10;&#10;Description automatically generated">
            <a:extLst>
              <a:ext uri="{FF2B5EF4-FFF2-40B4-BE49-F238E27FC236}">
                <a16:creationId xmlns:a16="http://schemas.microsoft.com/office/drawing/2014/main" id="{2BD96DE8-F302-21E0-D178-A0FFC06EEB8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423" y="451872"/>
            <a:ext cx="5884108" cy="391980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GB"/>
              <a:t>2.</a:t>
            </a:r>
            <a:fld id="{00000000-1234-1234-1234-123412341234}" type="slidenum">
              <a:rPr lang="en-GB"/>
              <a:t>30</a:t>
            </a:fld>
            <a:endParaRPr/>
          </a:p>
        </p:txBody>
      </p:sp>
      <p:pic>
        <p:nvPicPr>
          <p:cNvPr id="363" name="Google Shape;363;p3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778829" cy="5153417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34"/>
          <p:cNvSpPr txBox="1"/>
          <p:nvPr/>
        </p:nvSpPr>
        <p:spPr>
          <a:xfrm>
            <a:off x="5040000" y="2160000"/>
            <a:ext cx="3581902" cy="7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923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GB" sz="26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What </a:t>
            </a:r>
            <a:r>
              <a:rPr lang="en-GB" sz="2600" b="1" dirty="0">
                <a:solidFill>
                  <a:schemeClr val="dk1"/>
                </a:solidFill>
                <a:highlight>
                  <a:srgbClr val="FFFFFF"/>
                </a:highlight>
              </a:rPr>
              <a:t>may</a:t>
            </a:r>
            <a:r>
              <a:rPr lang="en-GB" sz="26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it be made from?</a:t>
            </a:r>
            <a:endParaRPr sz="26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GB"/>
              <a:t>2.</a:t>
            </a:r>
            <a:fld id="{00000000-1234-1234-1234-123412341234}" type="slidenum">
              <a:rPr lang="en-GB"/>
              <a:t>31</a:t>
            </a:fld>
            <a:endParaRPr/>
          </a:p>
        </p:txBody>
      </p:sp>
      <p:pic>
        <p:nvPicPr>
          <p:cNvPr id="370" name="Google Shape;370;p3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778829" cy="5153417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35"/>
          <p:cNvSpPr txBox="1"/>
          <p:nvPr/>
        </p:nvSpPr>
        <p:spPr>
          <a:xfrm>
            <a:off x="5040000" y="2160000"/>
            <a:ext cx="3581902" cy="7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GB" sz="26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Who may have </a:t>
            </a:r>
            <a:br>
              <a:rPr lang="en-GB" sz="26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</a:br>
            <a:r>
              <a:rPr lang="en-GB" sz="26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used this?</a:t>
            </a:r>
            <a:endParaRPr sz="26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GB"/>
              <a:t>2.</a:t>
            </a:r>
            <a:fld id="{00000000-1234-1234-1234-123412341234}" type="slidenum">
              <a:rPr lang="en-GB"/>
              <a:t>32</a:t>
            </a:fld>
            <a:endParaRPr/>
          </a:p>
        </p:txBody>
      </p:sp>
      <p:pic>
        <p:nvPicPr>
          <p:cNvPr id="377" name="Google Shape;377;p3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778829" cy="5153417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36"/>
          <p:cNvSpPr txBox="1"/>
          <p:nvPr/>
        </p:nvSpPr>
        <p:spPr>
          <a:xfrm>
            <a:off x="5040000" y="2160000"/>
            <a:ext cx="3581902" cy="1142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GB" sz="26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What do you wonder about why </a:t>
            </a:r>
            <a:r>
              <a:rPr lang="en-GB" sz="2600" b="1" dirty="0">
                <a:solidFill>
                  <a:schemeClr val="dk1"/>
                </a:solidFill>
                <a:highlight>
                  <a:srgbClr val="FFFFFF"/>
                </a:highlight>
              </a:rPr>
              <a:t>it </a:t>
            </a:r>
            <a:r>
              <a:rPr lang="en-GB" sz="26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was created?</a:t>
            </a:r>
            <a:endParaRPr sz="26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GB"/>
              <a:t>2.</a:t>
            </a:r>
            <a:fld id="{00000000-1234-1234-1234-123412341234}" type="slidenum">
              <a:rPr lang="en-GB"/>
              <a:t>33</a:t>
            </a:fld>
            <a:endParaRPr/>
          </a:p>
        </p:txBody>
      </p:sp>
      <p:pic>
        <p:nvPicPr>
          <p:cNvPr id="384" name="Google Shape;384;p3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778829" cy="5153417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37"/>
          <p:cNvSpPr txBox="1"/>
          <p:nvPr/>
        </p:nvSpPr>
        <p:spPr>
          <a:xfrm>
            <a:off x="5039999" y="2160000"/>
            <a:ext cx="3603257" cy="1120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GB" sz="26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What do you wonder about how it may be used?</a:t>
            </a:r>
            <a:endParaRPr sz="26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 txBox="1">
            <a:spLocks noGrp="1"/>
          </p:cNvSpPr>
          <p:nvPr>
            <p:ph type="title"/>
          </p:nvPr>
        </p:nvSpPr>
        <p:spPr>
          <a:xfrm>
            <a:off x="5065271" y="1800000"/>
            <a:ext cx="4078729" cy="159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2600" b="1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What do you think it is, </a:t>
            </a:r>
            <a:br>
              <a:rPr lang="en-GB" sz="2600" b="1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</a:br>
            <a:r>
              <a:rPr lang="en-GB" sz="2600" b="1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if you are told that it is called a </a:t>
            </a:r>
            <a:r>
              <a:rPr lang="en-GB" sz="2600" b="1" dirty="0" err="1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planispheric</a:t>
            </a:r>
            <a:r>
              <a:rPr lang="en-GB" sz="2600" b="1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astrolabe?</a:t>
            </a:r>
            <a:br>
              <a:rPr lang="en-GB" sz="1000" dirty="0">
                <a:solidFill>
                  <a:srgbClr val="0070C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</a:br>
            <a:endParaRPr sz="1000" dirty="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6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GB"/>
              <a:t>2.</a:t>
            </a:r>
            <a:fld id="{00000000-1234-1234-1234-123412341234}" type="slidenum">
              <a:rPr lang="en-GB"/>
              <a:t>34</a:t>
            </a:fld>
            <a:endParaRPr/>
          </a:p>
        </p:txBody>
      </p:sp>
      <p:pic>
        <p:nvPicPr>
          <p:cNvPr id="392" name="Google Shape;392;p38">
            <a:hlinkClick r:id="rId3"/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778829" cy="5153417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38"/>
          <p:cNvSpPr/>
          <p:nvPr/>
        </p:nvSpPr>
        <p:spPr>
          <a:xfrm>
            <a:off x="5065271" y="3696812"/>
            <a:ext cx="2641815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Astrolabe, Spain, 14th century, bronze, engraved and inlaid with silver, </a:t>
            </a:r>
            <a:br>
              <a:rPr lang="en-GB" sz="1000" b="0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</a:br>
            <a:r>
              <a:rPr lang="en-GB" sz="1000" b="0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diameter: 13.5 cm </a:t>
            </a:r>
            <a:br>
              <a:rPr lang="en-GB" sz="1000" b="0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</a:br>
            <a:r>
              <a:rPr lang="en-GB" sz="1000" b="0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© The Aga Khan Museum, AKM611 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GB"/>
              <a:t>2.</a:t>
            </a:r>
            <a:fld id="{00000000-1234-1234-1234-123412341234}" type="slidenum">
              <a:rPr lang="en-GB"/>
              <a:t>35</a:t>
            </a:fld>
            <a:endParaRPr/>
          </a:p>
        </p:txBody>
      </p:sp>
      <p:sp>
        <p:nvSpPr>
          <p:cNvPr id="426" name="Google Shape;426;p42"/>
          <p:cNvSpPr txBox="1"/>
          <p:nvPr/>
        </p:nvSpPr>
        <p:spPr>
          <a:xfrm>
            <a:off x="4338550" y="3561675"/>
            <a:ext cx="2142300" cy="7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7" name="Google Shape;427;p4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3039" y="652414"/>
            <a:ext cx="4822565" cy="325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42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875" y="626575"/>
            <a:ext cx="3403725" cy="3308555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42"/>
          <p:cNvSpPr txBox="1"/>
          <p:nvPr/>
        </p:nvSpPr>
        <p:spPr>
          <a:xfrm>
            <a:off x="287650" y="4107725"/>
            <a:ext cx="82332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Layers of the Astrolabe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0"/>
          <p:cNvSpPr txBox="1">
            <a:spLocks noGrp="1"/>
          </p:cNvSpPr>
          <p:nvPr>
            <p:ph type="title"/>
          </p:nvPr>
        </p:nvSpPr>
        <p:spPr>
          <a:xfrm>
            <a:off x="228100" y="410650"/>
            <a:ext cx="8673000" cy="11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3200" b="1"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3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40"/>
          <p:cNvSpPr txBox="1"/>
          <p:nvPr/>
        </p:nvSpPr>
        <p:spPr>
          <a:xfrm>
            <a:off x="6144000" y="3476125"/>
            <a:ext cx="3000000" cy="8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70C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70C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GB"/>
              <a:t>2.</a:t>
            </a:r>
            <a:fld id="{00000000-1234-1234-1234-123412341234}" type="slidenum">
              <a:rPr lang="en-GB"/>
              <a:t>36</a:t>
            </a:fld>
            <a:endParaRPr/>
          </a:p>
        </p:txBody>
      </p:sp>
      <p:pic>
        <p:nvPicPr>
          <p:cNvPr id="410" name="Google Shape;410;p40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36400" y="410650"/>
            <a:ext cx="6671201" cy="3908624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40"/>
          <p:cNvSpPr txBox="1"/>
          <p:nvPr/>
        </p:nvSpPr>
        <p:spPr>
          <a:xfrm>
            <a:off x="0" y="4503678"/>
            <a:ext cx="91440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 dirty="0">
                <a:solidFill>
                  <a:srgbClr val="4F868E"/>
                </a:solidFill>
                <a:latin typeface="Arial"/>
                <a:ea typeface="Arial"/>
                <a:cs typeface="Arial"/>
                <a:sym typeface="Arial"/>
              </a:rPr>
              <a:t>The British Museum and BBC </a:t>
            </a:r>
            <a:r>
              <a:rPr lang="en-GB" sz="2000" b="1" i="1" u="none" strike="noStrike" cap="none" dirty="0">
                <a:solidFill>
                  <a:srgbClr val="4F868E"/>
                </a:solidFill>
                <a:latin typeface="Arial"/>
                <a:ea typeface="Arial"/>
                <a:cs typeface="Arial"/>
                <a:sym typeface="Arial"/>
              </a:rPr>
              <a:t>A History of the World</a:t>
            </a:r>
            <a:endParaRPr sz="2000" b="1" i="1" u="none" strike="noStrike" cap="none" dirty="0">
              <a:solidFill>
                <a:srgbClr val="4F868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4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F868E">
              <a:alpha val="6666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GB"/>
              <a:t>2.</a:t>
            </a:r>
            <a:fld id="{00000000-1234-1234-1234-123412341234}" type="slidenum">
              <a:rPr lang="en-GB"/>
              <a:t>37</a:t>
            </a:fld>
            <a:endParaRPr/>
          </a:p>
        </p:txBody>
      </p:sp>
      <p:pic>
        <p:nvPicPr>
          <p:cNvPr id="418" name="Google Shape;418;p4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195" y="1646132"/>
            <a:ext cx="1284151" cy="1926227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41"/>
          <p:cNvSpPr txBox="1"/>
          <p:nvPr/>
        </p:nvSpPr>
        <p:spPr>
          <a:xfrm>
            <a:off x="2534283" y="4567234"/>
            <a:ext cx="2818614" cy="322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Photograph: from the Nobel Foundation archive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41"/>
          <p:cNvSpPr txBox="1"/>
          <p:nvPr/>
        </p:nvSpPr>
        <p:spPr>
          <a:xfrm>
            <a:off x="2534283" y="1646132"/>
            <a:ext cx="6564365" cy="1639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GB" sz="3400" b="0" i="0" u="none" strike="noStrike" cap="none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‘You can find the entire cosmos lurking in its least remarkable objects.’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GB" sz="2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0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Wislawa</a:t>
            </a:r>
            <a:r>
              <a:rPr lang="en-GB" sz="2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Szymborska</a:t>
            </a:r>
            <a:endParaRPr sz="20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F86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43"/>
          <p:cNvSpPr txBox="1"/>
          <p:nvPr/>
        </p:nvSpPr>
        <p:spPr>
          <a:xfrm>
            <a:off x="0" y="1980000"/>
            <a:ext cx="9144000" cy="1566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GB" sz="2400" b="0" i="0" u="none" strike="noStrike" cap="none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LEARNING EXPERIENCE 2.9 </a:t>
            </a:r>
            <a:br>
              <a:rPr lang="en-GB" sz="2400" b="0" i="0" u="none" strike="noStrike" cap="none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</a:br>
            <a:r>
              <a:rPr lang="en-GB" sz="3400" b="0" i="0" u="none" strike="noStrike" cap="none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MY IDENTITY AND MY </a:t>
            </a:r>
          </a:p>
          <a:p>
            <a:pPr marL="0" marR="0" lvl="0" indent="0" algn="ctr" rtl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GB" sz="3400" b="0" i="0" u="none" strike="noStrike" cap="none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SELF-ESTEEM</a:t>
            </a:r>
            <a:endParaRPr dirty="0"/>
          </a:p>
        </p:txBody>
      </p:sp>
      <p:pic>
        <p:nvPicPr>
          <p:cNvPr id="436" name="Google Shape;436;p4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918392" cy="1146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43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0"/>
            <a:ext cx="4572000" cy="1146704"/>
          </a:xfrm>
          <a:prstGeom prst="rect">
            <a:avLst/>
          </a:prstGeom>
          <a:solidFill>
            <a:srgbClr val="4F868E"/>
          </a:solidFill>
          <a:ln>
            <a:noFill/>
          </a:ln>
        </p:spPr>
      </p:pic>
      <p:sp>
        <p:nvSpPr>
          <p:cNvPr id="438" name="Google Shape;438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GB">
                <a:solidFill>
                  <a:schemeClr val="lt1"/>
                </a:solidFill>
              </a:rPr>
              <a:t>2.</a:t>
            </a:r>
            <a:fld id="{00000000-1234-1234-1234-123412341234}" type="slidenum">
              <a:rPr lang="en-GB">
                <a:solidFill>
                  <a:schemeClr val="lt1"/>
                </a:solidFill>
              </a:rPr>
              <a:t>38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4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3372" y="1055330"/>
            <a:ext cx="3783314" cy="3032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44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762" y="1056408"/>
            <a:ext cx="4355460" cy="3030684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GB"/>
              <a:t>2.</a:t>
            </a:r>
            <a:fld id="{00000000-1234-1234-1234-123412341234}" type="slidenum">
              <a:rPr lang="en-GB"/>
              <a:t>39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383464"/>
            <a:ext cx="9163453" cy="760036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4"/>
          <p:cNvSpPr txBox="1">
            <a:spLocks noGrp="1"/>
          </p:cNvSpPr>
          <p:nvPr>
            <p:ph type="ctrTitle"/>
          </p:nvPr>
        </p:nvSpPr>
        <p:spPr>
          <a:xfrm>
            <a:off x="311700" y="1800000"/>
            <a:ext cx="8520600" cy="36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 b="1" dirty="0">
                <a:solidFill>
                  <a:srgbClr val="4F868E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Debatable Question: </a:t>
            </a:r>
            <a:br>
              <a:rPr lang="en-GB" sz="2400" b="1" dirty="0">
                <a:solidFill>
                  <a:srgbClr val="4F868E"/>
                </a:solidFill>
                <a:highlight>
                  <a:srgbClr val="FFFFFF"/>
                </a:highlight>
              </a:rPr>
            </a:br>
            <a:r>
              <a:rPr lang="en-GB" sz="3400" dirty="0">
                <a:solidFill>
                  <a:srgbClr val="4F868E"/>
                </a:solidFill>
                <a:highlight>
                  <a:srgbClr val="FFFFFF"/>
                </a:highlight>
                <a:latin typeface="Libre Baskerville"/>
                <a:ea typeface="Libre Baskerville"/>
                <a:cs typeface="Libre Baskerville"/>
                <a:sym typeface="Libre Baskerville"/>
              </a:rPr>
              <a:t>To what extent are we connected </a:t>
            </a:r>
            <a:br>
              <a:rPr lang="en-GB" sz="3400" dirty="0">
                <a:solidFill>
                  <a:srgbClr val="4F868E"/>
                </a:solidFill>
                <a:highlight>
                  <a:srgbClr val="FFFFFF"/>
                </a:highlight>
                <a:latin typeface="Libre Baskerville"/>
                <a:ea typeface="Libre Baskerville"/>
                <a:cs typeface="Libre Baskerville"/>
                <a:sym typeface="Libre Baskerville"/>
              </a:rPr>
            </a:br>
            <a:r>
              <a:rPr lang="en-GB" sz="3400" dirty="0">
                <a:solidFill>
                  <a:srgbClr val="4F868E"/>
                </a:solidFill>
                <a:highlight>
                  <a:srgbClr val="FFFFFF"/>
                </a:highlight>
                <a:latin typeface="Libre Baskerville"/>
                <a:ea typeface="Libre Baskerville"/>
                <a:cs typeface="Libre Baskerville"/>
                <a:sym typeface="Libre Baskerville"/>
              </a:rPr>
              <a:t>by universal characteristics?</a:t>
            </a:r>
            <a:endParaRPr sz="3400" dirty="0">
              <a:solidFill>
                <a:srgbClr val="4F868E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129" name="Google Shape;12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GB"/>
              <a:t>2.</a:t>
            </a:r>
            <a:fld id="{00000000-1234-1234-1234-123412341234}" type="slidenum">
              <a:rPr lang="en-GB"/>
              <a:t>4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5"/>
          <p:cNvSpPr txBox="1"/>
          <p:nvPr/>
        </p:nvSpPr>
        <p:spPr>
          <a:xfrm>
            <a:off x="5013372" y="3675996"/>
            <a:ext cx="3532200" cy="986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4F868E"/>
                </a:solidFill>
                <a:latin typeface="Arial"/>
                <a:ea typeface="Arial"/>
                <a:cs typeface="Arial"/>
                <a:sym typeface="Arial"/>
              </a:rPr>
              <a:t>Multicultural Faces </a:t>
            </a:r>
            <a:br>
              <a:rPr lang="en-GB" sz="1200" b="0" i="0" u="none" strike="noStrike" cap="none" dirty="0">
                <a:solidFill>
                  <a:srgbClr val="4F868E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200" b="0" i="0" u="none" strike="noStrike" cap="none" dirty="0">
                <a:solidFill>
                  <a:srgbClr val="4F868E"/>
                </a:solidFill>
                <a:latin typeface="Arial"/>
                <a:ea typeface="Arial"/>
                <a:cs typeface="Arial"/>
                <a:sym typeface="Arial"/>
              </a:rPr>
              <a:t>Geoff Allen, 2009</a:t>
            </a:r>
            <a:endParaRPr sz="1200" b="0" i="0" u="none" strike="noStrike" cap="none" dirty="0">
              <a:solidFill>
                <a:srgbClr val="4F868E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lnSpc>
                <a:spcPct val="140000"/>
              </a:lnSpc>
              <a:spcBef>
                <a:spcPts val="500"/>
              </a:spcBef>
              <a:buSzPts val="1000"/>
            </a:pPr>
            <a:r>
              <a:rPr lang="en-GB" sz="1000" b="0" i="0" u="sng" strike="noStrike" cap="none" dirty="0">
                <a:solidFill>
                  <a:srgbClr val="1155CC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www.geoff-allan.co.uk</a:t>
            </a:r>
            <a:r>
              <a:rPr lang="en-GB" sz="1000" b="0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GB" sz="1000" b="0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</a:br>
            <a:r>
              <a:rPr lang="en-GB" sz="1000" dirty="0">
                <a:solidFill>
                  <a:srgbClr val="222222"/>
                </a:solidFill>
                <a:highlight>
                  <a:srgbClr val="FFFFFF"/>
                </a:highlight>
              </a:rPr>
              <a:t>Image source: </a:t>
            </a:r>
            <a:r>
              <a:rPr lang="en-GB" sz="1000" dirty="0">
                <a:solidFill>
                  <a:srgbClr val="222222"/>
                </a:solidFill>
              </a:rPr>
              <a:t>http://</a:t>
            </a:r>
            <a:r>
              <a:rPr lang="en-GB" sz="1000" dirty="0" err="1">
                <a:solidFill>
                  <a:srgbClr val="222222"/>
                </a:solidFill>
              </a:rPr>
              <a:t>geoffallan.blogspot.com</a:t>
            </a:r>
            <a:r>
              <a:rPr lang="en-GB" sz="1000" dirty="0">
                <a:solidFill>
                  <a:srgbClr val="222222"/>
                </a:solidFill>
              </a:rPr>
              <a:t>/2009/04/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45"/>
          <p:cNvSpPr txBox="1"/>
          <p:nvPr/>
        </p:nvSpPr>
        <p:spPr>
          <a:xfrm>
            <a:off x="365762" y="3675996"/>
            <a:ext cx="4355460" cy="1008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 b="1" i="0" u="none" strike="noStrike" cap="none">
                <a:solidFill>
                  <a:srgbClr val="4F868E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SOS MEDITERRANEE – </a:t>
            </a:r>
            <a:br>
              <a:rPr lang="en-GB" sz="1200" b="1" i="0" u="none" strike="noStrike" cap="none">
                <a:solidFill>
                  <a:srgbClr val="4F868E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</a:br>
            <a:r>
              <a:rPr lang="en-GB" sz="1200" b="1" i="0" u="none" strike="noStrike" cap="none">
                <a:solidFill>
                  <a:srgbClr val="4F868E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Eyes of Children around the World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 b="0" i="0" u="none" strike="noStrike" cap="none">
                <a:solidFill>
                  <a:srgbClr val="4F868E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1000 piece jigsaw puzzle</a:t>
            </a:r>
            <a:endParaRPr sz="1200" b="0" i="0" u="none" strike="noStrike" cap="none">
              <a:solidFill>
                <a:srgbClr val="4F868E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0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Image source: www.jigsawpuzzle.co.uk/grafika-sos-mediterranee-eyes-of-children-around-the-world-jigsaw-puzzle-1000-pieces.p55288.html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GB"/>
              <a:t>2.</a:t>
            </a:r>
            <a:fld id="{00000000-1234-1234-1234-123412341234}" type="slidenum">
              <a:rPr lang="en-GB"/>
              <a:t>40</a:t>
            </a:fld>
            <a:endParaRPr/>
          </a:p>
        </p:txBody>
      </p:sp>
      <p:pic>
        <p:nvPicPr>
          <p:cNvPr id="453" name="Google Shape;453;p45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3372" y="354655"/>
            <a:ext cx="3783314" cy="3032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45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762" y="355733"/>
            <a:ext cx="4355460" cy="30306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F86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GB">
                <a:solidFill>
                  <a:schemeClr val="lt1"/>
                </a:solidFill>
              </a:rPr>
              <a:t>2.</a:t>
            </a:r>
            <a:fld id="{00000000-1234-1234-1234-123412341234}" type="slidenum">
              <a:rPr lang="en-GB">
                <a:solidFill>
                  <a:schemeClr val="lt1"/>
                </a:solidFill>
              </a:rPr>
              <a:t>5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36" name="Google Shape;136;p5"/>
          <p:cNvSpPr txBox="1"/>
          <p:nvPr/>
        </p:nvSpPr>
        <p:spPr>
          <a:xfrm>
            <a:off x="0" y="1980000"/>
            <a:ext cx="9144000" cy="2044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GB" sz="2400" b="0" i="0" u="none" strike="noStrike" cap="none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LEARNING EXPERIENCE 2.3 </a:t>
            </a:r>
            <a:br>
              <a:rPr lang="en-GB" sz="2400" b="0" i="0" u="none" strike="noStrike" cap="none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</a:br>
            <a:r>
              <a:rPr lang="en-GB" sz="3400" b="0" i="0" u="none" strike="noStrike" cap="none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TO WHAT EXTENT IS </a:t>
            </a:r>
            <a:br>
              <a:rPr lang="en-GB" sz="3400" b="0" i="0" u="none" strike="noStrike" cap="none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</a:br>
            <a:r>
              <a:rPr lang="en-GB" sz="3400" b="0" i="0" u="none" strike="noStrike" cap="none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IDENTITY FIXED?</a:t>
            </a:r>
            <a:endParaRPr dirty="0"/>
          </a:p>
        </p:txBody>
      </p:sp>
      <p:pic>
        <p:nvPicPr>
          <p:cNvPr id="137" name="Google Shape;137;p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918392" cy="1146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5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0"/>
            <a:ext cx="4572000" cy="1146704"/>
          </a:xfrm>
          <a:prstGeom prst="rect">
            <a:avLst/>
          </a:prstGeom>
          <a:solidFill>
            <a:srgbClr val="4F868E"/>
          </a:solidFill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383464"/>
            <a:ext cx="9163453" cy="760036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GB"/>
              <a:t>2.</a:t>
            </a:r>
            <a:fld id="{00000000-1234-1234-1234-123412341234}" type="slidenum">
              <a:rPr lang="en-GB"/>
              <a:t>6</a:t>
            </a:fld>
            <a:endParaRPr/>
          </a:p>
        </p:txBody>
      </p:sp>
      <p:pic>
        <p:nvPicPr>
          <p:cNvPr id="161" name="Google Shape;161;p8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7346" y="280087"/>
            <a:ext cx="5569309" cy="4596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383464"/>
            <a:ext cx="9163453" cy="760036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  <p:pic>
        <p:nvPicPr>
          <p:cNvPr id="168" name="Google Shape;168;p9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0325" y="1266020"/>
            <a:ext cx="4061253" cy="2611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9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860" y="1266020"/>
            <a:ext cx="4468710" cy="26114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1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383464"/>
            <a:ext cx="9163453" cy="760036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3400">
                <a:solidFill>
                  <a:srgbClr val="4F868E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THE OLIPHANT’S JOURNEY</a:t>
            </a:r>
            <a:endParaRPr/>
          </a:p>
        </p:txBody>
      </p:sp>
      <p:sp>
        <p:nvSpPr>
          <p:cNvPr id="176" name="Google Shape;176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GB"/>
              <a:t>2.</a:t>
            </a:r>
            <a:fld id="{00000000-1234-1234-1234-123412341234}" type="slidenum">
              <a:rPr lang="en-GB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GB">
                <a:solidFill>
                  <a:schemeClr val="dk1"/>
                </a:solidFill>
              </a:rPr>
              <a:t>2.</a:t>
            </a:r>
            <a:fld id="{00000000-1234-1234-1234-123412341234}" type="slidenum">
              <a:rPr lang="en-GB">
                <a:solidFill>
                  <a:schemeClr val="dk1"/>
                </a:solidFill>
              </a:rPr>
              <a:t>9</a:t>
            </a:fld>
            <a:endParaRPr>
              <a:solidFill>
                <a:schemeClr val="dk1"/>
              </a:solidFill>
            </a:endParaRPr>
          </a:p>
        </p:txBody>
      </p:sp>
      <p:sp>
        <p:nvSpPr>
          <p:cNvPr id="183" name="Google Shape;183;p11"/>
          <p:cNvSpPr txBox="1"/>
          <p:nvPr/>
        </p:nvSpPr>
        <p:spPr>
          <a:xfrm>
            <a:off x="340894" y="4214700"/>
            <a:ext cx="2417700" cy="9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4F868E"/>
                </a:solidFill>
                <a:latin typeface="Arial"/>
                <a:ea typeface="Arial"/>
                <a:cs typeface="Arial"/>
                <a:sym typeface="Arial"/>
              </a:rPr>
              <a:t>African Elephants</a:t>
            </a:r>
            <a:endParaRPr sz="2000" b="1" i="0" u="none" strike="noStrike" cap="none">
              <a:solidFill>
                <a:srgbClr val="4F868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Photographer: Rebecca Nichols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C8F3B7-9CAE-E342-A1A8-605B27A2EA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894" y="492687"/>
            <a:ext cx="4593774" cy="30456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768DC8-9AB1-4940-AF66-71C76F2FFE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3"/>
          <a:stretch/>
        </p:blipFill>
        <p:spPr>
          <a:xfrm>
            <a:off x="5098888" y="492686"/>
            <a:ext cx="3647920" cy="304564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720</Words>
  <Application>Microsoft Macintosh PowerPoint</Application>
  <PresentationFormat>On-screen Show (16:9)</PresentationFormat>
  <Paragraphs>113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Libre Baskerville</vt:lpstr>
      <vt:lpstr>Calibri</vt:lpstr>
      <vt:lpstr>Arial</vt:lpstr>
      <vt:lpstr>Simple Light</vt:lpstr>
      <vt:lpstr>Simple Light</vt:lpstr>
      <vt:lpstr>   COMPANION SLIDES  MYP 2 WELL-BEING:  EVOLVING IDENTITIES  AND NAVIGATING  CULTURES </vt:lpstr>
      <vt:lpstr>LEARNING EXPERIENCE 2.2  UNIVERSAL CHARACTERISTICS</vt:lpstr>
      <vt:lpstr>PowerPoint Presentation</vt:lpstr>
      <vt:lpstr>Debatable Question:  To what extent are we connected  by universal characteristics?</vt:lpstr>
      <vt:lpstr>PowerPoint Presentation</vt:lpstr>
      <vt:lpstr>PowerPoint Presentation</vt:lpstr>
      <vt:lpstr>PowerPoint Presentation</vt:lpstr>
      <vt:lpstr>THE OLIPHANT’S JOURNEY</vt:lpstr>
      <vt:lpstr>PowerPoint Presentation</vt:lpstr>
      <vt:lpstr>Camel train transporting goods  across the Sahara</vt:lpstr>
      <vt:lpstr>Image Source: History of the World,  Ward, Lock &amp; Co, New York</vt:lpstr>
      <vt:lpstr>Sculptors at work, circa 1416,  Orsanmichele Church Florence     Image source: webgalleryofart</vt:lpstr>
      <vt:lpstr>Norman nobleman hunting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 you notice when you look carefully?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 you think it is,  if you are told that it is called a planispheric astrolabe?  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Companion Slides   TEACHER GUIDE MYP2</dc:title>
  <cp:lastModifiedBy>Stephanie de Howes</cp:lastModifiedBy>
  <cp:revision>25</cp:revision>
  <dcterms:modified xsi:type="dcterms:W3CDTF">2022-06-08T23:36:05Z</dcterms:modified>
</cp:coreProperties>
</file>